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0" r:id="rId1"/>
  </p:sldMasterIdLst>
  <p:notesMasterIdLst>
    <p:notesMasterId r:id="rId21"/>
  </p:notesMasterIdLst>
  <p:sldIdLst>
    <p:sldId id="310" r:id="rId2"/>
    <p:sldId id="344" r:id="rId3"/>
    <p:sldId id="343" r:id="rId4"/>
    <p:sldId id="333" r:id="rId5"/>
    <p:sldId id="325" r:id="rId6"/>
    <p:sldId id="338" r:id="rId7"/>
    <p:sldId id="339" r:id="rId8"/>
    <p:sldId id="354" r:id="rId9"/>
    <p:sldId id="340" r:id="rId10"/>
    <p:sldId id="341" r:id="rId11"/>
    <p:sldId id="350" r:id="rId12"/>
    <p:sldId id="355" r:id="rId13"/>
    <p:sldId id="347" r:id="rId14"/>
    <p:sldId id="352" r:id="rId15"/>
    <p:sldId id="356" r:id="rId16"/>
    <p:sldId id="348" r:id="rId17"/>
    <p:sldId id="349" r:id="rId18"/>
    <p:sldId id="353" r:id="rId19"/>
    <p:sldId id="320"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DM Sans" pitchFamily="2" charset="0"/>
      <p:regular r:id="rId26"/>
      <p:bold r:id="rId27"/>
      <p:italic r:id="rId28"/>
      <p:boldItalic r:id="rId29"/>
    </p:embeddedFont>
    <p:embeddedFont>
      <p:font typeface="DM Serif Display" pitchFamily="2" charset="0"/>
      <p:regular r:id="rId30"/>
      <p: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C"/>
    <a:srgbClr val="DDEBF7"/>
    <a:srgbClr val="E2EFDA"/>
    <a:srgbClr val="FF1600"/>
    <a:srgbClr val="1332FF"/>
    <a:srgbClr val="6BA42C"/>
    <a:srgbClr val="FFCC66"/>
    <a:srgbClr val="99CCFF"/>
    <a:srgbClr val="F84A4A"/>
    <a:srgbClr val="FFFF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AB16BB-AEA0-4CA2-814A-0FCAEDB63BED}">
  <a:tblStyle styleId="{70AB16BB-AEA0-4CA2-814A-0FCAEDB63BE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C45DBFC-32B1-481C-B8DB-04511E8DBEA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37" autoAdjust="0"/>
    <p:restoredTop sz="93447" autoAdjust="0"/>
  </p:normalViewPr>
  <p:slideViewPr>
    <p:cSldViewPr snapToGrid="0">
      <p:cViewPr varScale="1">
        <p:scale>
          <a:sx n="139" d="100"/>
          <a:sy n="139" d="100"/>
        </p:scale>
        <p:origin x="75" y="243"/>
      </p:cViewPr>
      <p:guideLst>
        <p:guide orient="horz" pos="1620"/>
        <p:guide pos="2880"/>
      </p:guideLst>
    </p:cSldViewPr>
  </p:slideViewPr>
  <p:notesTextViewPr>
    <p:cViewPr>
      <p:scale>
        <a:sx n="1" d="1"/>
        <a:sy n="1" d="1"/>
      </p:scale>
      <p:origin x="0" y="0"/>
    </p:cViewPr>
  </p:notesTextViewPr>
  <p:notesViewPr>
    <p:cSldViewPr snapToGrid="0" showGuides="1">
      <p:cViewPr varScale="1">
        <p:scale>
          <a:sx n="85" d="100"/>
          <a:sy n="85" d="100"/>
        </p:scale>
        <p:origin x="1926" y="5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052311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35359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905121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396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3934109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This led to the removal of another 25 proteins from our data set. Therefore, we removed a total of 32 proteins from our data set, which amounts to around 0.5% of all proteins from our native data set.</a:t>
            </a:r>
            <a:endParaRPr lang="de-DE" dirty="0"/>
          </a:p>
        </p:txBody>
      </p:sp>
    </p:spTree>
    <p:extLst>
      <p:ext uri="{BB962C8B-B14F-4D97-AF65-F5344CB8AC3E}">
        <p14:creationId xmlns:p14="http://schemas.microsoft.com/office/powerpoint/2010/main" val="4157144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700813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Hier ein anderen Plot nehmen ohne lokal maximum dann kann ich daraus eine </a:t>
            </a:r>
            <a:r>
              <a:rPr lang="de-DE" dirty="0" err="1"/>
              <a:t>grafik</a:t>
            </a:r>
            <a:r>
              <a:rPr lang="de-DE" dirty="0"/>
              <a:t> machen wo shift erklärt wird</a:t>
            </a:r>
          </a:p>
          <a:p>
            <a:r>
              <a:rPr lang="de-DE" dirty="0"/>
              <a:t>Soll ich eine </a:t>
            </a:r>
            <a:r>
              <a:rPr lang="de-DE" dirty="0" err="1"/>
              <a:t>grafik</a:t>
            </a:r>
            <a:r>
              <a:rPr lang="de-DE" dirty="0"/>
              <a:t> mit </a:t>
            </a:r>
            <a:r>
              <a:rPr lang="de-DE" dirty="0" err="1"/>
              <a:t>tabellen</a:t>
            </a:r>
            <a:r>
              <a:rPr lang="de-DE" dirty="0"/>
              <a:t> und </a:t>
            </a:r>
            <a:r>
              <a:rPr lang="de-DE" dirty="0" err="1"/>
              <a:t>vektoren</a:t>
            </a:r>
            <a:r>
              <a:rPr lang="de-DE" dirty="0"/>
              <a:t> machen um zu erklären wie wir die </a:t>
            </a:r>
            <a:r>
              <a:rPr lang="de-DE" dirty="0" err="1"/>
              <a:t>signifikanz</a:t>
            </a:r>
            <a:r>
              <a:rPr lang="de-DE" dirty="0"/>
              <a:t> berechnet haben?</a:t>
            </a:r>
          </a:p>
          <a:p>
            <a:endParaRPr lang="de-DE" dirty="0"/>
          </a:p>
          <a:p>
            <a:r>
              <a:rPr lang="de-DE" dirty="0"/>
              <a:t>Info:</a:t>
            </a:r>
            <a:r>
              <a:rPr lang="en-US" dirty="0"/>
              <a:t>7127 t-tests performed. P-values were corrected for multiple testing by controlling the false-discovery rate (FDR) according to </a:t>
            </a:r>
            <a:r>
              <a:rPr lang="en-US" dirty="0" err="1"/>
              <a:t>Benjamini</a:t>
            </a:r>
            <a:r>
              <a:rPr lang="en-US" dirty="0"/>
              <a:t> and Hochberg (1995), using the function </a:t>
            </a:r>
            <a:r>
              <a:rPr lang="en-US" dirty="0" err="1"/>
              <a:t>p.adjust</a:t>
            </a:r>
            <a:r>
              <a:rPr lang="en-US" dirty="0"/>
              <a:t>. Therefore, difference in protein amount was regarded as significant if the FDR-corrected p-value p was smaller than the chosen significance level of α = 0.05. </a:t>
            </a:r>
            <a:endParaRPr lang="de-DE" dirty="0"/>
          </a:p>
        </p:txBody>
      </p:sp>
    </p:spTree>
    <p:extLst>
      <p:ext uri="{BB962C8B-B14F-4D97-AF65-F5344CB8AC3E}">
        <p14:creationId xmlns:p14="http://schemas.microsoft.com/office/powerpoint/2010/main" val="1893169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3322806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3925567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5550" y="2970425"/>
            <a:ext cx="4049400" cy="9030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i="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5550" y="1176765"/>
            <a:ext cx="2080200" cy="12336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87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715550" y="3942976"/>
            <a:ext cx="4049400" cy="36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p:cSld name="CUSTOM_4">
    <p:spTree>
      <p:nvGrpSpPr>
        <p:cNvPr id="1" name="Shape 15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4_1">
    <p:spTree>
      <p:nvGrpSpPr>
        <p:cNvPr id="1" name="Shape 15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700" y="538250"/>
            <a:ext cx="7713000" cy="614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1pPr>
            <a:lvl2pPr lvl="1">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2pPr>
            <a:lvl3pPr lvl="2">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3pPr>
            <a:lvl4pPr lvl="3">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4pPr>
            <a:lvl5pPr lvl="4">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5pPr>
            <a:lvl6pPr lvl="5">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6pPr>
            <a:lvl7pPr lvl="6">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7pPr>
            <a:lvl8pPr lvl="7">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8pPr>
            <a:lvl9pPr lvl="8">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15550" y="1152475"/>
            <a:ext cx="7713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DM Sans"/>
              <a:buChar char="●"/>
              <a:defRPr sz="1800">
                <a:solidFill>
                  <a:schemeClr val="dk2"/>
                </a:solidFill>
                <a:latin typeface="DM Sans"/>
                <a:ea typeface="DM Sans"/>
                <a:cs typeface="DM Sans"/>
                <a:sym typeface="DM Sans"/>
              </a:defRPr>
            </a:lvl1pPr>
            <a:lvl2pPr marL="914400" lvl="1"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2pPr>
            <a:lvl3pPr marL="1371600" lvl="2"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3pPr>
            <a:lvl4pPr marL="1828800" lvl="3"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4pPr>
            <a:lvl5pPr marL="2286000" lvl="4"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5pPr>
            <a:lvl6pPr marL="2743200" lvl="5"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6pPr>
            <a:lvl7pPr marL="3200400" lvl="6"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7pPr>
            <a:lvl8pPr marL="3657600" lvl="7"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8pPr>
            <a:lvl9pPr marL="4114800" lvl="8"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medlineplus.gov/genetics/condition/hyperferritinemia-cataract-syndrome/"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4" y="285750"/>
            <a:ext cx="4968814" cy="1754326"/>
          </a:xfrm>
          <a:prstGeom prst="rect">
            <a:avLst/>
          </a:prstGeom>
          <a:noFill/>
        </p:spPr>
        <p:txBody>
          <a:bodyPr wrap="square">
            <a:spAutoFit/>
          </a:bodyPr>
          <a:lstStyle/>
          <a:p>
            <a:r>
              <a:rPr lang="de-DE" sz="5400" b="1" dirty="0">
                <a:solidFill>
                  <a:schemeClr val="bg1"/>
                </a:solidFill>
                <a:latin typeface="DM Sans" pitchFamily="2" charset="0"/>
                <a:cs typeface="Calibri Light" panose="020F0302020204030204" pitchFamily="34" charset="0"/>
              </a:rPr>
              <a:t>Data Analysis Project 2022</a:t>
            </a:r>
          </a:p>
        </p:txBody>
      </p:sp>
      <p:sp>
        <p:nvSpPr>
          <p:cNvPr id="11" name="Textfeld 10">
            <a:extLst>
              <a:ext uri="{FF2B5EF4-FFF2-40B4-BE49-F238E27FC236}">
                <a16:creationId xmlns:a16="http://schemas.microsoft.com/office/drawing/2014/main" id="{FA9B6686-E01B-3333-5412-58FDBA1562DC}"/>
              </a:ext>
            </a:extLst>
          </p:cNvPr>
          <p:cNvSpPr txBox="1"/>
          <p:nvPr/>
        </p:nvSpPr>
        <p:spPr>
          <a:xfrm>
            <a:off x="353684" y="2040076"/>
            <a:ext cx="4572000"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Project Presentation</a:t>
            </a:r>
          </a:p>
        </p:txBody>
      </p:sp>
      <p:sp>
        <p:nvSpPr>
          <p:cNvPr id="12" name="Textfeld 11">
            <a:extLst>
              <a:ext uri="{FF2B5EF4-FFF2-40B4-BE49-F238E27FC236}">
                <a16:creationId xmlns:a16="http://schemas.microsoft.com/office/drawing/2014/main" id="{6C5B134F-A32A-9EB0-E9C8-1E8B6A6A2548}"/>
              </a:ext>
            </a:extLst>
          </p:cNvPr>
          <p:cNvSpPr txBox="1"/>
          <p:nvPr/>
        </p:nvSpPr>
        <p:spPr>
          <a:xfrm>
            <a:off x="6947046" y="402302"/>
            <a:ext cx="2001327" cy="1015663"/>
          </a:xfrm>
          <a:prstGeom prst="rect">
            <a:avLst/>
          </a:prstGeom>
          <a:noFill/>
        </p:spPr>
        <p:txBody>
          <a:bodyPr wrap="square" rtlCol="0">
            <a:spAutoFit/>
          </a:bodyPr>
          <a:lstStyle/>
          <a:p>
            <a:r>
              <a:rPr lang="en-US" sz="1200" b="1" dirty="0">
                <a:solidFill>
                  <a:schemeClr val="bg1"/>
                </a:solidFill>
                <a:latin typeface="DM Sans" pitchFamily="2" charset="0"/>
                <a:cs typeface="Calibri" panose="020F0502020204030204" pitchFamily="34" charset="0"/>
              </a:rPr>
              <a:t>Topic 03: Proteome-wide Screen for RNA-dependent Proteins</a:t>
            </a:r>
          </a:p>
          <a:p>
            <a:r>
              <a:rPr lang="en-US" sz="1200" b="1" dirty="0">
                <a:solidFill>
                  <a:schemeClr val="bg1"/>
                </a:solidFill>
                <a:latin typeface="DM Sans" pitchFamily="2" charset="0"/>
                <a:cs typeface="Calibri" panose="020F0502020204030204" pitchFamily="34" charset="0"/>
              </a:rPr>
              <a:t>Subproject 2: HeLa Cells Synchronized in Mitosis</a:t>
            </a:r>
          </a:p>
        </p:txBody>
      </p:sp>
      <p:sp>
        <p:nvSpPr>
          <p:cNvPr id="7" name="Textfeld 6">
            <a:extLst>
              <a:ext uri="{FF2B5EF4-FFF2-40B4-BE49-F238E27FC236}">
                <a16:creationId xmlns:a16="http://schemas.microsoft.com/office/drawing/2014/main" id="{D39DE74A-4E13-D2B0-08C9-DDA919BA079D}"/>
              </a:ext>
            </a:extLst>
          </p:cNvPr>
          <p:cNvSpPr txBox="1"/>
          <p:nvPr/>
        </p:nvSpPr>
        <p:spPr>
          <a:xfrm>
            <a:off x="6947046" y="1564005"/>
            <a:ext cx="1984074" cy="507831"/>
          </a:xfrm>
          <a:prstGeom prst="rect">
            <a:avLst/>
          </a:prstGeom>
          <a:noFill/>
        </p:spPr>
        <p:txBody>
          <a:bodyPr wrap="square" rtlCol="0">
            <a:spAutoFit/>
          </a:bodyPr>
          <a:lstStyle/>
          <a:p>
            <a:r>
              <a:rPr lang="en-US" sz="900" dirty="0">
                <a:solidFill>
                  <a:schemeClr val="bg1"/>
                </a:solidFill>
                <a:latin typeface="DM Sans" pitchFamily="2" charset="0"/>
                <a:cs typeface="Calibri" panose="020F0502020204030204" pitchFamily="34" charset="0"/>
              </a:rPr>
              <a:t>Supervisor: Dr.</a:t>
            </a:r>
            <a:r>
              <a:rPr lang="de-DE" sz="900" dirty="0">
                <a:solidFill>
                  <a:schemeClr val="bg1"/>
                </a:solidFill>
                <a:latin typeface="DM Sans" pitchFamily="2" charset="0"/>
                <a:cs typeface="Calibri" panose="020F0502020204030204" pitchFamily="34" charset="0"/>
              </a:rPr>
              <a:t> </a:t>
            </a:r>
            <a:r>
              <a:rPr lang="de-DE" sz="900" dirty="0" err="1">
                <a:solidFill>
                  <a:schemeClr val="bg1"/>
                </a:solidFill>
                <a:latin typeface="DM Sans" pitchFamily="2" charset="0"/>
                <a:cs typeface="Calibri" panose="020F0502020204030204" pitchFamily="34" charset="0"/>
              </a:rPr>
              <a:t>Maïwen</a:t>
            </a:r>
            <a:r>
              <a:rPr lang="de-DE" sz="900" dirty="0">
                <a:solidFill>
                  <a:schemeClr val="bg1"/>
                </a:solidFill>
                <a:latin typeface="DM Sans" pitchFamily="2" charset="0"/>
                <a:cs typeface="Calibri" panose="020F0502020204030204" pitchFamily="34" charset="0"/>
              </a:rPr>
              <a:t> Caudron-Herger</a:t>
            </a:r>
          </a:p>
          <a:p>
            <a:r>
              <a:rPr lang="de-DE" sz="900" dirty="0">
                <a:solidFill>
                  <a:schemeClr val="bg1"/>
                </a:solidFill>
                <a:latin typeface="DM Sans" pitchFamily="2" charset="0"/>
                <a:cs typeface="Calibri" panose="020F0502020204030204" pitchFamily="34" charset="0"/>
              </a:rPr>
              <a:t>Tutor: Niklas Engel</a:t>
            </a:r>
          </a:p>
        </p:txBody>
      </p:sp>
      <p:sp>
        <p:nvSpPr>
          <p:cNvPr id="14" name="Textfeld 13">
            <a:extLst>
              <a:ext uri="{FF2B5EF4-FFF2-40B4-BE49-F238E27FC236}">
                <a16:creationId xmlns:a16="http://schemas.microsoft.com/office/drawing/2014/main" id="{89714160-84DE-24AF-C46A-20D5A020CE7D}"/>
              </a:ext>
            </a:extLst>
          </p:cNvPr>
          <p:cNvSpPr txBox="1"/>
          <p:nvPr/>
        </p:nvSpPr>
        <p:spPr>
          <a:xfrm>
            <a:off x="6947046" y="2075401"/>
            <a:ext cx="2001327" cy="507831"/>
          </a:xfrm>
          <a:prstGeom prst="rect">
            <a:avLst/>
          </a:prstGeom>
          <a:noFill/>
        </p:spPr>
        <p:txBody>
          <a:bodyPr wrap="square" rtlCol="0">
            <a:spAutoFit/>
          </a:bodyPr>
          <a:lstStyle/>
          <a:p>
            <a:r>
              <a:rPr lang="de-DE" sz="900" dirty="0">
                <a:solidFill>
                  <a:schemeClr val="bg1"/>
                </a:solidFill>
                <a:latin typeface="DM Sans" pitchFamily="2" charset="0"/>
                <a:cs typeface="Calibri" panose="020F0502020204030204" pitchFamily="34" charset="0"/>
              </a:rPr>
              <a:t>Michel Tarnow, Mich</a:t>
            </a:r>
            <a:r>
              <a:rPr lang="en-US" sz="900" dirty="0">
                <a:solidFill>
                  <a:schemeClr val="bg1"/>
                </a:solidFill>
                <a:latin typeface="DM Sans" pitchFamily="2" charset="0"/>
                <a:cs typeface="Calibri" panose="020F0502020204030204" pitchFamily="34" charset="0"/>
              </a:rPr>
              <a:t>è</a:t>
            </a:r>
            <a:r>
              <a:rPr lang="de-DE" sz="900" dirty="0">
                <a:solidFill>
                  <a:schemeClr val="bg1"/>
                </a:solidFill>
                <a:latin typeface="DM Sans" pitchFamily="2" charset="0"/>
                <a:cs typeface="Calibri" panose="020F0502020204030204" pitchFamily="34" charset="0"/>
              </a:rPr>
              <a:t>le </a:t>
            </a:r>
            <a:r>
              <a:rPr lang="de-DE" sz="900" dirty="0" err="1">
                <a:solidFill>
                  <a:schemeClr val="bg1"/>
                </a:solidFill>
                <a:latin typeface="DM Sans" pitchFamily="2" charset="0"/>
                <a:cs typeface="Calibri" panose="020F0502020204030204" pitchFamily="34" charset="0"/>
              </a:rPr>
              <a:t>Bennek</a:t>
            </a:r>
            <a:r>
              <a:rPr lang="de-DE" sz="900" dirty="0">
                <a:solidFill>
                  <a:schemeClr val="bg1"/>
                </a:solidFill>
                <a:latin typeface="DM Sans" pitchFamily="2" charset="0"/>
                <a:cs typeface="Calibri" panose="020F0502020204030204" pitchFamily="34" charset="0"/>
              </a:rPr>
              <a:t>, Lennart Müller, Sebastian Rickert; </a:t>
            </a:r>
          </a:p>
          <a:p>
            <a:r>
              <a:rPr lang="de-DE" sz="900" dirty="0">
                <a:solidFill>
                  <a:schemeClr val="bg1"/>
                </a:solidFill>
                <a:latin typeface="DM Sans" pitchFamily="2" charset="0"/>
                <a:cs typeface="Calibri" panose="020F0502020204030204" pitchFamily="34" charset="0"/>
              </a:rPr>
              <a:t>Date</a:t>
            </a:r>
            <a:r>
              <a:rPr lang="de-DE" sz="900" b="1" dirty="0">
                <a:solidFill>
                  <a:schemeClr val="bg1"/>
                </a:solidFill>
                <a:latin typeface="DM Sans" pitchFamily="2" charset="0"/>
                <a:cs typeface="Calibri" panose="020F0502020204030204" pitchFamily="34" charset="0"/>
              </a:rPr>
              <a:t>: 19.08.2022</a:t>
            </a:r>
          </a:p>
        </p:txBody>
      </p:sp>
      <p:pic>
        <p:nvPicPr>
          <p:cNvPr id="17" name="Grafik 16">
            <a:extLst>
              <a:ext uri="{FF2B5EF4-FFF2-40B4-BE49-F238E27FC236}">
                <a16:creationId xmlns:a16="http://schemas.microsoft.com/office/drawing/2014/main" id="{3CABCA42-A701-1E0D-3CDA-AFA84791DDBD}"/>
              </a:ext>
            </a:extLst>
          </p:cNvPr>
          <p:cNvPicPr>
            <a:picLocks noChangeAspect="1"/>
          </p:cNvPicPr>
          <p:nvPr/>
        </p:nvPicPr>
        <p:blipFill rotWithShape="1">
          <a:blip r:embed="rId3"/>
          <a:srcRect l="8238" b="14374"/>
          <a:stretch/>
        </p:blipFill>
        <p:spPr>
          <a:xfrm>
            <a:off x="280358" y="2618872"/>
            <a:ext cx="5115465" cy="2378977"/>
          </a:xfrm>
          <a:prstGeom prst="rect">
            <a:avLst/>
          </a:prstGeom>
        </p:spPr>
      </p:pic>
      <p:sp>
        <p:nvSpPr>
          <p:cNvPr id="9" name="Textfeld 8">
            <a:extLst>
              <a:ext uri="{FF2B5EF4-FFF2-40B4-BE49-F238E27FC236}">
                <a16:creationId xmlns:a16="http://schemas.microsoft.com/office/drawing/2014/main" id="{AE797273-1A1A-B4D1-12A4-3162614CFAB0}"/>
              </a:ext>
            </a:extLst>
          </p:cNvPr>
          <p:cNvSpPr txBox="1"/>
          <p:nvPr/>
        </p:nvSpPr>
        <p:spPr>
          <a:xfrm>
            <a:off x="207490" y="3570665"/>
            <a:ext cx="292388" cy="1240670"/>
          </a:xfrm>
          <a:prstGeom prst="rect">
            <a:avLst/>
          </a:prstGeom>
          <a:noFill/>
        </p:spPr>
        <p:txBody>
          <a:bodyPr vert="vert270" wrap="square" rtlCol="0">
            <a:spAutoFit/>
          </a:bodyPr>
          <a:lstStyle/>
          <a:p>
            <a:r>
              <a:rPr lang="de-DE" sz="700" dirty="0" err="1">
                <a:solidFill>
                  <a:schemeClr val="accent6">
                    <a:lumMod val="50000"/>
                  </a:schemeClr>
                </a:solidFill>
                <a:latin typeface="DM Sans" pitchFamily="2" charset="0"/>
                <a:cs typeface="Calibri" panose="020F0502020204030204" pitchFamily="34" charset="0"/>
              </a:rPr>
              <a:t>Adapted</a:t>
            </a:r>
            <a:r>
              <a:rPr lang="de-DE" sz="700" dirty="0">
                <a:solidFill>
                  <a:schemeClr val="accent6">
                    <a:lumMod val="50000"/>
                  </a:schemeClr>
                </a:solidFill>
                <a:latin typeface="DM Sans" pitchFamily="2" charset="0"/>
                <a:cs typeface="Calibri" panose="020F0502020204030204" pitchFamily="34" charset="0"/>
              </a:rPr>
              <a:t> </a:t>
            </a:r>
            <a:r>
              <a:rPr lang="de-DE" sz="700" dirty="0" err="1">
                <a:solidFill>
                  <a:schemeClr val="accent6">
                    <a:lumMod val="50000"/>
                  </a:schemeClr>
                </a:solidFill>
                <a:latin typeface="DM Sans" pitchFamily="2" charset="0"/>
                <a:cs typeface="Calibri" panose="020F0502020204030204" pitchFamily="34" charset="0"/>
              </a:rPr>
              <a:t>from</a:t>
            </a:r>
            <a:r>
              <a:rPr lang="de-DE" sz="700" dirty="0">
                <a:solidFill>
                  <a:schemeClr val="accent6">
                    <a:lumMod val="50000"/>
                  </a:schemeClr>
                </a:solidFill>
                <a:latin typeface="DM Sans" pitchFamily="2" charset="0"/>
                <a:cs typeface="Calibri" panose="020F0502020204030204" pitchFamily="34" charset="0"/>
              </a:rPr>
              <a:t>: [9</a:t>
            </a:r>
            <a:r>
              <a:rPr lang="de-DE" sz="700" dirty="0">
                <a:solidFill>
                  <a:schemeClr val="bg1"/>
                </a:solidFill>
                <a:latin typeface="DM Sans" pitchFamily="2" charset="0"/>
                <a:cs typeface="Calibri" panose="020F0502020204030204" pitchFamily="34" charset="0"/>
              </a:rPr>
              <a:t>]</a:t>
            </a:r>
            <a:endParaRPr lang="de-DE" sz="700" b="1" dirty="0">
              <a:solidFill>
                <a:schemeClr val="bg1"/>
              </a:solidFill>
              <a:latin typeface="DM Sans" pitchFamily="2" charset="0"/>
              <a:cs typeface="Calibri" panose="020F0502020204030204" pitchFamily="34" charset="0"/>
            </a:endParaRPr>
          </a:p>
        </p:txBody>
      </p:sp>
    </p:spTree>
    <p:extLst>
      <p:ext uri="{BB962C8B-B14F-4D97-AF65-F5344CB8AC3E}">
        <p14:creationId xmlns:p14="http://schemas.microsoft.com/office/powerpoint/2010/main" val="2645934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8C52D0F-9D3E-CEA5-78B4-6BEF24D1C04E}"/>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Applying</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Selection</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Criteria</a:t>
            </a:r>
            <a:endParaRPr lang="de-DE" sz="2400" b="1" dirty="0">
              <a:solidFill>
                <a:schemeClr val="bg1"/>
              </a:solidFill>
              <a:latin typeface="DM Sans" pitchFamily="2" charset="0"/>
              <a:cs typeface="Calibri Light" panose="020F0302020204030204" pitchFamily="34" charset="0"/>
            </a:endParaRPr>
          </a:p>
        </p:txBody>
      </p:sp>
      <p:pic>
        <p:nvPicPr>
          <p:cNvPr id="6" name="Grafik 5">
            <a:extLst>
              <a:ext uri="{FF2B5EF4-FFF2-40B4-BE49-F238E27FC236}">
                <a16:creationId xmlns:a16="http://schemas.microsoft.com/office/drawing/2014/main" id="{F622B95C-A35C-776E-8391-578C882A170F}"/>
              </a:ext>
            </a:extLst>
          </p:cNvPr>
          <p:cNvPicPr>
            <a:picLocks noChangeAspect="1"/>
          </p:cNvPicPr>
          <p:nvPr/>
        </p:nvPicPr>
        <p:blipFill>
          <a:blip r:embed="rId3"/>
          <a:stretch>
            <a:fillRect/>
          </a:stretch>
        </p:blipFill>
        <p:spPr>
          <a:xfrm>
            <a:off x="4799740" y="1569720"/>
            <a:ext cx="4162368" cy="2571749"/>
          </a:xfrm>
          <a:prstGeom prst="rect">
            <a:avLst/>
          </a:prstGeom>
        </p:spPr>
      </p:pic>
      <p:pic>
        <p:nvPicPr>
          <p:cNvPr id="8" name="Grafik 7">
            <a:extLst>
              <a:ext uri="{FF2B5EF4-FFF2-40B4-BE49-F238E27FC236}">
                <a16:creationId xmlns:a16="http://schemas.microsoft.com/office/drawing/2014/main" id="{33C0DC40-868F-3559-23E2-3A6F4AFD0094}"/>
              </a:ext>
            </a:extLst>
          </p:cNvPr>
          <p:cNvPicPr>
            <a:picLocks noChangeAspect="1"/>
          </p:cNvPicPr>
          <p:nvPr/>
        </p:nvPicPr>
        <p:blipFill>
          <a:blip r:embed="rId4"/>
          <a:stretch>
            <a:fillRect/>
          </a:stretch>
        </p:blipFill>
        <p:spPr>
          <a:xfrm>
            <a:off x="124180" y="1569720"/>
            <a:ext cx="4162367" cy="2571748"/>
          </a:xfrm>
          <a:prstGeom prst="rect">
            <a:avLst/>
          </a:prstGeom>
        </p:spPr>
      </p:pic>
      <p:cxnSp>
        <p:nvCxnSpPr>
          <p:cNvPr id="10" name="Gerader Verbinder 9">
            <a:extLst>
              <a:ext uri="{FF2B5EF4-FFF2-40B4-BE49-F238E27FC236}">
                <a16:creationId xmlns:a16="http://schemas.microsoft.com/office/drawing/2014/main" id="{0B74017D-6496-57F7-0D88-B3F10546533D}"/>
              </a:ext>
            </a:extLst>
          </p:cNvPr>
          <p:cNvCxnSpPr/>
          <p:nvPr/>
        </p:nvCxnSpPr>
        <p:spPr>
          <a:xfrm>
            <a:off x="4609818" y="1120140"/>
            <a:ext cx="0" cy="32499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1511F190-6CA8-1FF4-B7D9-5264936846C1}"/>
              </a:ext>
            </a:extLst>
          </p:cNvPr>
          <p:cNvSpPr txBox="1"/>
          <p:nvPr/>
        </p:nvSpPr>
        <p:spPr>
          <a:xfrm>
            <a:off x="296899" y="1102727"/>
            <a:ext cx="1021080" cy="338554"/>
          </a:xfrm>
          <a:prstGeom prst="rect">
            <a:avLst/>
          </a:prstGeom>
          <a:noFill/>
        </p:spPr>
        <p:txBody>
          <a:bodyPr wrap="square" rtlCol="0">
            <a:spAutoFit/>
          </a:bodyPr>
          <a:lstStyle/>
          <a:p>
            <a:r>
              <a:rPr lang="de-DE" sz="1600" b="1" dirty="0">
                <a:latin typeface="DM Sans" pitchFamily="2" charset="0"/>
              </a:rPr>
              <a:t>R-</a:t>
            </a:r>
            <a:r>
              <a:rPr lang="de-DE" sz="1600" b="1" dirty="0" err="1">
                <a:latin typeface="DM Sans" pitchFamily="2" charset="0"/>
              </a:rPr>
              <a:t>DeeP</a:t>
            </a:r>
            <a:r>
              <a:rPr lang="de-DE" sz="1600" b="1" dirty="0">
                <a:latin typeface="DM Sans" pitchFamily="2" charset="0"/>
              </a:rPr>
              <a:t>:</a:t>
            </a:r>
          </a:p>
        </p:txBody>
      </p:sp>
      <p:sp>
        <p:nvSpPr>
          <p:cNvPr id="12" name="Textfeld 11">
            <a:extLst>
              <a:ext uri="{FF2B5EF4-FFF2-40B4-BE49-F238E27FC236}">
                <a16:creationId xmlns:a16="http://schemas.microsoft.com/office/drawing/2014/main" id="{1A363FB8-F058-2AA8-024D-B0B495531024}"/>
              </a:ext>
            </a:extLst>
          </p:cNvPr>
          <p:cNvSpPr txBox="1"/>
          <p:nvPr/>
        </p:nvSpPr>
        <p:spPr>
          <a:xfrm>
            <a:off x="4960338" y="1102727"/>
            <a:ext cx="1520187" cy="338554"/>
          </a:xfrm>
          <a:prstGeom prst="rect">
            <a:avLst/>
          </a:prstGeom>
          <a:noFill/>
        </p:spPr>
        <p:txBody>
          <a:bodyPr wrap="square" rtlCol="0">
            <a:spAutoFit/>
          </a:bodyPr>
          <a:lstStyle/>
          <a:p>
            <a:r>
              <a:rPr lang="de-DE" sz="1600" b="1" dirty="0">
                <a:latin typeface="DM Sans" pitchFamily="2" charset="0"/>
              </a:rPr>
              <a:t>Non R-</a:t>
            </a:r>
            <a:r>
              <a:rPr lang="de-DE" sz="1600" b="1" dirty="0" err="1">
                <a:latin typeface="DM Sans" pitchFamily="2" charset="0"/>
              </a:rPr>
              <a:t>DeeP</a:t>
            </a:r>
            <a:r>
              <a:rPr lang="de-DE" sz="1600" b="1" dirty="0">
                <a:latin typeface="DM Sans" pitchFamily="2" charset="0"/>
              </a:rPr>
              <a:t>:</a:t>
            </a:r>
          </a:p>
        </p:txBody>
      </p:sp>
      <p:sp>
        <p:nvSpPr>
          <p:cNvPr id="3" name="Textfeld 2">
            <a:extLst>
              <a:ext uri="{FF2B5EF4-FFF2-40B4-BE49-F238E27FC236}">
                <a16:creationId xmlns:a16="http://schemas.microsoft.com/office/drawing/2014/main" id="{0386D917-30AE-FED9-5A77-A56533E1FA88}"/>
              </a:ext>
            </a:extLst>
          </p:cNvPr>
          <p:cNvSpPr txBox="1"/>
          <p:nvPr/>
        </p:nvSpPr>
        <p:spPr>
          <a:xfrm>
            <a:off x="341619" y="4648045"/>
            <a:ext cx="977230" cy="307777"/>
          </a:xfrm>
          <a:prstGeom prst="rect">
            <a:avLst/>
          </a:prstGeom>
          <a:noFill/>
        </p:spPr>
        <p:txBody>
          <a:bodyPr wrap="square" rtlCol="0">
            <a:spAutoFit/>
          </a:bodyPr>
          <a:lstStyle/>
          <a:p>
            <a:r>
              <a:rPr lang="en-US" sz="1400" dirty="0">
                <a:solidFill>
                  <a:srgbClr val="1332FF"/>
                </a:solidFill>
              </a:rPr>
              <a:t>■ </a:t>
            </a:r>
            <a:r>
              <a:rPr lang="en-US" sz="1400" dirty="0">
                <a:solidFill>
                  <a:schemeClr val="bg1"/>
                </a:solidFill>
                <a:latin typeface="DM Sans" pitchFamily="2" charset="0"/>
              </a:rPr>
              <a:t>control</a:t>
            </a:r>
            <a:endParaRPr lang="de-DE" dirty="0">
              <a:solidFill>
                <a:schemeClr val="bg1"/>
              </a:solidFill>
              <a:latin typeface="DM Sans" pitchFamily="2" charset="0"/>
            </a:endParaRPr>
          </a:p>
        </p:txBody>
      </p:sp>
      <p:sp>
        <p:nvSpPr>
          <p:cNvPr id="9" name="Textfeld 8">
            <a:extLst>
              <a:ext uri="{FF2B5EF4-FFF2-40B4-BE49-F238E27FC236}">
                <a16:creationId xmlns:a16="http://schemas.microsoft.com/office/drawing/2014/main" id="{1AE8A9EC-D54A-36CF-5026-E39AFA02EED3}"/>
              </a:ext>
            </a:extLst>
          </p:cNvPr>
          <p:cNvSpPr txBox="1"/>
          <p:nvPr/>
        </p:nvSpPr>
        <p:spPr>
          <a:xfrm>
            <a:off x="1318849" y="4648044"/>
            <a:ext cx="977230" cy="307777"/>
          </a:xfrm>
          <a:prstGeom prst="rect">
            <a:avLst/>
          </a:prstGeom>
          <a:noFill/>
        </p:spPr>
        <p:txBody>
          <a:bodyPr wrap="square" rtlCol="0">
            <a:spAutoFit/>
          </a:bodyPr>
          <a:lstStyle/>
          <a:p>
            <a:r>
              <a:rPr lang="en-US" sz="1400" dirty="0">
                <a:solidFill>
                  <a:srgbClr val="FF1600"/>
                </a:solidFill>
              </a:rPr>
              <a:t>■</a:t>
            </a:r>
            <a:r>
              <a:rPr lang="en-US" sz="1400" dirty="0">
                <a:solidFill>
                  <a:srgbClr val="1332FF"/>
                </a:solidFill>
              </a:rPr>
              <a:t> </a:t>
            </a:r>
            <a:r>
              <a:rPr lang="en-US" sz="1400" dirty="0">
                <a:solidFill>
                  <a:schemeClr val="bg1"/>
                </a:solidFill>
                <a:latin typeface="DM Sans" pitchFamily="2" charset="0"/>
              </a:rPr>
              <a:t>RNase</a:t>
            </a:r>
            <a:endParaRPr lang="de-DE" dirty="0">
              <a:solidFill>
                <a:schemeClr val="bg1"/>
              </a:solidFill>
              <a:latin typeface="DM Sans" pitchFamily="2" charset="0"/>
            </a:endParaRPr>
          </a:p>
        </p:txBody>
      </p:sp>
    </p:spTree>
    <p:extLst>
      <p:ext uri="{BB962C8B-B14F-4D97-AF65-F5344CB8AC3E}">
        <p14:creationId xmlns:p14="http://schemas.microsoft.com/office/powerpoint/2010/main" val="3408925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1DCFF19E-4087-AD4B-B7AA-02D7310337CA}"/>
              </a:ext>
            </a:extLst>
          </p:cNvPr>
          <p:cNvSpPr txBox="1"/>
          <p:nvPr/>
        </p:nvSpPr>
        <p:spPr>
          <a:xfrm>
            <a:off x="342900" y="342900"/>
            <a:ext cx="541020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Comparison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With</a:t>
            </a:r>
            <a:r>
              <a:rPr lang="de-DE" sz="2400" b="1" dirty="0">
                <a:latin typeface="DM Sans" pitchFamily="2" charset="0"/>
                <a:cs typeface="Calibri Light" panose="020F0302020204030204" pitchFamily="34" charset="0"/>
              </a:rPr>
              <a:t> Given Databases </a:t>
            </a:r>
          </a:p>
        </p:txBody>
      </p:sp>
      <p:pic>
        <p:nvPicPr>
          <p:cNvPr id="6" name="Grafik 5">
            <a:extLst>
              <a:ext uri="{FF2B5EF4-FFF2-40B4-BE49-F238E27FC236}">
                <a16:creationId xmlns:a16="http://schemas.microsoft.com/office/drawing/2014/main" id="{F119C37A-E0E5-B240-A942-7AFF12226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162" y="346732"/>
            <a:ext cx="1177161" cy="4708644"/>
          </a:xfrm>
          <a:prstGeom prst="rect">
            <a:avLst/>
          </a:prstGeom>
        </p:spPr>
      </p:pic>
      <p:pic>
        <p:nvPicPr>
          <p:cNvPr id="8" name="Grafik 7">
            <a:extLst>
              <a:ext uri="{FF2B5EF4-FFF2-40B4-BE49-F238E27FC236}">
                <a16:creationId xmlns:a16="http://schemas.microsoft.com/office/drawing/2014/main" id="{033B9055-3C77-4C4A-BB77-D074C79F6E38}"/>
              </a:ext>
            </a:extLst>
          </p:cNvPr>
          <p:cNvPicPr>
            <a:picLocks noChangeAspect="1"/>
          </p:cNvPicPr>
          <p:nvPr/>
        </p:nvPicPr>
        <p:blipFill>
          <a:blip r:embed="rId3"/>
          <a:stretch>
            <a:fillRect/>
          </a:stretch>
        </p:blipFill>
        <p:spPr>
          <a:xfrm>
            <a:off x="342900" y="1801872"/>
            <a:ext cx="3867150" cy="1790700"/>
          </a:xfrm>
          <a:prstGeom prst="rect">
            <a:avLst/>
          </a:prstGeom>
        </p:spPr>
      </p:pic>
      <p:sp>
        <p:nvSpPr>
          <p:cNvPr id="9" name="Geschweifte Klammer links 8">
            <a:extLst>
              <a:ext uri="{FF2B5EF4-FFF2-40B4-BE49-F238E27FC236}">
                <a16:creationId xmlns:a16="http://schemas.microsoft.com/office/drawing/2014/main" id="{35AE9C1A-4C75-1F4A-89AF-741F1EFCA4CF}"/>
              </a:ext>
            </a:extLst>
          </p:cNvPr>
          <p:cNvSpPr/>
          <p:nvPr/>
        </p:nvSpPr>
        <p:spPr>
          <a:xfrm>
            <a:off x="6739445" y="1239598"/>
            <a:ext cx="153306" cy="30728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050"/>
          </a:p>
        </p:txBody>
      </p:sp>
      <p:sp>
        <p:nvSpPr>
          <p:cNvPr id="13" name="Geschweifte Klammer links 12">
            <a:extLst>
              <a:ext uri="{FF2B5EF4-FFF2-40B4-BE49-F238E27FC236}">
                <a16:creationId xmlns:a16="http://schemas.microsoft.com/office/drawing/2014/main" id="{73334852-227F-C740-8C5C-CF48E7D5E204}"/>
              </a:ext>
            </a:extLst>
          </p:cNvPr>
          <p:cNvSpPr/>
          <p:nvPr/>
        </p:nvSpPr>
        <p:spPr>
          <a:xfrm>
            <a:off x="6460400" y="1546883"/>
            <a:ext cx="432352" cy="302646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050" dirty="0"/>
          </a:p>
        </p:txBody>
      </p:sp>
      <p:sp>
        <p:nvSpPr>
          <p:cNvPr id="14" name="Textfeld 13">
            <a:extLst>
              <a:ext uri="{FF2B5EF4-FFF2-40B4-BE49-F238E27FC236}">
                <a16:creationId xmlns:a16="http://schemas.microsoft.com/office/drawing/2014/main" id="{662EA058-9BE7-D140-8030-8F86FC48BB34}"/>
              </a:ext>
            </a:extLst>
          </p:cNvPr>
          <p:cNvSpPr txBox="1"/>
          <p:nvPr/>
        </p:nvSpPr>
        <p:spPr>
          <a:xfrm>
            <a:off x="4588906" y="1239597"/>
            <a:ext cx="2064854"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RNA-</a:t>
            </a:r>
            <a:r>
              <a:rPr lang="de-DE" sz="1050" b="1" dirty="0" err="1">
                <a:latin typeface="DM Sans" pitchFamily="2" charset="0"/>
                <a:cs typeface="Calibri Light" panose="020F0302020204030204" pitchFamily="34" charset="0"/>
              </a:rPr>
              <a:t>dependent</a:t>
            </a:r>
            <a:r>
              <a:rPr lang="de-DE" sz="900" dirty="0"/>
              <a:t> </a:t>
            </a:r>
            <a:r>
              <a:rPr lang="de-DE" sz="1050" b="1" dirty="0" err="1">
                <a:latin typeface="DM Sans" pitchFamily="2" charset="0"/>
                <a:cs typeface="Calibri Light" panose="020F0302020204030204" pitchFamily="34" charset="0"/>
              </a:rPr>
              <a:t>proteins</a:t>
            </a:r>
            <a:endParaRPr lang="de-DE" sz="1050" b="1" dirty="0">
              <a:latin typeface="DM Sans" pitchFamily="2" charset="0"/>
              <a:cs typeface="Calibri Light" panose="020F0302020204030204" pitchFamily="34" charset="0"/>
            </a:endParaRPr>
          </a:p>
        </p:txBody>
      </p:sp>
      <p:sp>
        <p:nvSpPr>
          <p:cNvPr id="15" name="Textfeld 14">
            <a:extLst>
              <a:ext uri="{FF2B5EF4-FFF2-40B4-BE49-F238E27FC236}">
                <a16:creationId xmlns:a16="http://schemas.microsoft.com/office/drawing/2014/main" id="{8E9AF4BA-F4E7-4C44-9761-96B6A4F3038A}"/>
              </a:ext>
            </a:extLst>
          </p:cNvPr>
          <p:cNvSpPr txBox="1"/>
          <p:nvPr/>
        </p:nvSpPr>
        <p:spPr>
          <a:xfrm>
            <a:off x="4572000" y="2817740"/>
            <a:ext cx="1915358" cy="415498"/>
          </a:xfrm>
          <a:prstGeom prst="rect">
            <a:avLst/>
          </a:prstGeom>
          <a:noFill/>
        </p:spPr>
        <p:txBody>
          <a:bodyPr wrap="square" rtlCol="0">
            <a:spAutoFit/>
          </a:bodyPr>
          <a:lstStyle/>
          <a:p>
            <a:pPr algn="ctr"/>
            <a:r>
              <a:rPr lang="de-DE" sz="1050" b="1" dirty="0">
                <a:latin typeface="DM Sans" pitchFamily="2" charset="0"/>
                <a:cs typeface="Calibri Light" panose="020F0302020204030204" pitchFamily="34" charset="0"/>
              </a:rPr>
              <a:t>RNA-independent</a:t>
            </a:r>
            <a:r>
              <a:rPr lang="de-DE" sz="900" dirty="0"/>
              <a:t> </a:t>
            </a:r>
            <a:r>
              <a:rPr lang="de-DE" sz="1050" b="1" dirty="0" err="1">
                <a:latin typeface="DM Sans" pitchFamily="2" charset="0"/>
                <a:cs typeface="Calibri Light" panose="020F0302020204030204" pitchFamily="34" charset="0"/>
              </a:rPr>
              <a:t>proteins</a:t>
            </a:r>
            <a:endParaRPr lang="de-DE" sz="1050" b="1" dirty="0">
              <a:latin typeface="DM Sans" pitchFamily="2" charset="0"/>
              <a:cs typeface="Calibri Light" panose="020F0302020204030204" pitchFamily="34" charset="0"/>
            </a:endParaRPr>
          </a:p>
        </p:txBody>
      </p:sp>
      <p:sp>
        <p:nvSpPr>
          <p:cNvPr id="2" name="Textfeld 1">
            <a:extLst>
              <a:ext uri="{FF2B5EF4-FFF2-40B4-BE49-F238E27FC236}">
                <a16:creationId xmlns:a16="http://schemas.microsoft.com/office/drawing/2014/main" id="{9D9A0AA2-45B6-777D-0801-39C933F219A0}"/>
              </a:ext>
            </a:extLst>
          </p:cNvPr>
          <p:cNvSpPr txBox="1"/>
          <p:nvPr/>
        </p:nvSpPr>
        <p:spPr>
          <a:xfrm>
            <a:off x="467392" y="1301405"/>
            <a:ext cx="1575020" cy="338554"/>
          </a:xfrm>
          <a:prstGeom prst="rect">
            <a:avLst/>
          </a:prstGeom>
          <a:noFill/>
        </p:spPr>
        <p:txBody>
          <a:bodyPr wrap="square" rtlCol="0">
            <a:spAutoFit/>
          </a:bodyPr>
          <a:lstStyle/>
          <a:p>
            <a:r>
              <a:rPr lang="de-DE" sz="1600" b="1" dirty="0" err="1">
                <a:latin typeface="DM Sans" pitchFamily="2" charset="0"/>
              </a:rPr>
              <a:t>Our</a:t>
            </a:r>
            <a:r>
              <a:rPr lang="de-DE" sz="1600" b="1" dirty="0">
                <a:latin typeface="DM Sans" pitchFamily="2" charset="0"/>
              </a:rPr>
              <a:t> results:</a:t>
            </a:r>
          </a:p>
        </p:txBody>
      </p:sp>
      <p:sp>
        <p:nvSpPr>
          <p:cNvPr id="10" name="Textfeld 9">
            <a:extLst>
              <a:ext uri="{FF2B5EF4-FFF2-40B4-BE49-F238E27FC236}">
                <a16:creationId xmlns:a16="http://schemas.microsoft.com/office/drawing/2014/main" id="{A5BB0ED3-6C87-9871-11B2-EBC4BA0DC975}"/>
              </a:ext>
            </a:extLst>
          </p:cNvPr>
          <p:cNvSpPr txBox="1"/>
          <p:nvPr/>
        </p:nvSpPr>
        <p:spPr>
          <a:xfrm>
            <a:off x="7858045" y="1139324"/>
            <a:ext cx="761013"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 91 (FP) </a:t>
            </a:r>
          </a:p>
        </p:txBody>
      </p:sp>
      <p:sp>
        <p:nvSpPr>
          <p:cNvPr id="11" name="Textfeld 10">
            <a:extLst>
              <a:ext uri="{FF2B5EF4-FFF2-40B4-BE49-F238E27FC236}">
                <a16:creationId xmlns:a16="http://schemas.microsoft.com/office/drawing/2014/main" id="{8271CDB0-6CD9-266B-D39E-D77A992D11AE}"/>
              </a:ext>
            </a:extLst>
          </p:cNvPr>
          <p:cNvSpPr txBox="1"/>
          <p:nvPr/>
        </p:nvSpPr>
        <p:spPr>
          <a:xfrm>
            <a:off x="7858044" y="1366555"/>
            <a:ext cx="761013"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 562 (TP) </a:t>
            </a:r>
          </a:p>
        </p:txBody>
      </p:sp>
      <p:sp>
        <p:nvSpPr>
          <p:cNvPr id="12" name="Textfeld 11">
            <a:extLst>
              <a:ext uri="{FF2B5EF4-FFF2-40B4-BE49-F238E27FC236}">
                <a16:creationId xmlns:a16="http://schemas.microsoft.com/office/drawing/2014/main" id="{4B422735-4F7F-012F-EE74-D7293CA2E668}"/>
              </a:ext>
            </a:extLst>
          </p:cNvPr>
          <p:cNvSpPr txBox="1"/>
          <p:nvPr/>
        </p:nvSpPr>
        <p:spPr>
          <a:xfrm>
            <a:off x="7858043" y="1974838"/>
            <a:ext cx="923109"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 2460 (TN) </a:t>
            </a:r>
          </a:p>
        </p:txBody>
      </p:sp>
      <p:sp>
        <p:nvSpPr>
          <p:cNvPr id="16" name="Textfeld 15">
            <a:extLst>
              <a:ext uri="{FF2B5EF4-FFF2-40B4-BE49-F238E27FC236}">
                <a16:creationId xmlns:a16="http://schemas.microsoft.com/office/drawing/2014/main" id="{34705F9B-F495-EC99-9A67-3A6A4364537C}"/>
              </a:ext>
            </a:extLst>
          </p:cNvPr>
          <p:cNvSpPr txBox="1"/>
          <p:nvPr/>
        </p:nvSpPr>
        <p:spPr>
          <a:xfrm>
            <a:off x="7895530" y="3465614"/>
            <a:ext cx="923109"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 3691 (FN) </a:t>
            </a:r>
          </a:p>
        </p:txBody>
      </p:sp>
      <p:sp>
        <p:nvSpPr>
          <p:cNvPr id="17" name="Textfeld 16">
            <a:extLst>
              <a:ext uri="{FF2B5EF4-FFF2-40B4-BE49-F238E27FC236}">
                <a16:creationId xmlns:a16="http://schemas.microsoft.com/office/drawing/2014/main" id="{5AE79AEA-D82F-1200-1358-1A2C194E6788}"/>
              </a:ext>
            </a:extLst>
          </p:cNvPr>
          <p:cNvSpPr txBox="1"/>
          <p:nvPr/>
        </p:nvSpPr>
        <p:spPr>
          <a:xfrm>
            <a:off x="467392" y="3640870"/>
            <a:ext cx="1641258" cy="338554"/>
          </a:xfrm>
          <a:prstGeom prst="rect">
            <a:avLst/>
          </a:prstGeom>
          <a:noFill/>
        </p:spPr>
        <p:txBody>
          <a:bodyPr wrap="square" rtlCol="0">
            <a:spAutoFit/>
          </a:bodyPr>
          <a:lstStyle/>
          <a:p>
            <a:r>
              <a:rPr lang="de-DE" sz="1600" b="1" dirty="0">
                <a:latin typeface="DM Sans" pitchFamily="2" charset="0"/>
                <a:cs typeface="Calibri Light" panose="020F0302020204030204" pitchFamily="34" charset="0"/>
              </a:rPr>
              <a:t>Recall: 12.4% </a:t>
            </a:r>
          </a:p>
        </p:txBody>
      </p:sp>
      <p:sp>
        <p:nvSpPr>
          <p:cNvPr id="18" name="Textfeld 17">
            <a:extLst>
              <a:ext uri="{FF2B5EF4-FFF2-40B4-BE49-F238E27FC236}">
                <a16:creationId xmlns:a16="http://schemas.microsoft.com/office/drawing/2014/main" id="{EDF67EE2-0A78-28F6-A421-966F76992EC8}"/>
              </a:ext>
            </a:extLst>
          </p:cNvPr>
          <p:cNvSpPr txBox="1"/>
          <p:nvPr/>
        </p:nvSpPr>
        <p:spPr>
          <a:xfrm>
            <a:off x="467392" y="3979424"/>
            <a:ext cx="2141382" cy="338554"/>
          </a:xfrm>
          <a:prstGeom prst="rect">
            <a:avLst/>
          </a:prstGeom>
          <a:noFill/>
        </p:spPr>
        <p:txBody>
          <a:bodyPr wrap="square" rtlCol="0">
            <a:spAutoFit/>
          </a:bodyPr>
          <a:lstStyle>
            <a:defPPr marR="0" lvl="0" algn="l" rtl="0">
              <a:lnSpc>
                <a:spcPct val="100000"/>
              </a:lnSpc>
              <a:spcBef>
                <a:spcPts val="0"/>
              </a:spcBef>
              <a:spcAft>
                <a:spcPts val="0"/>
              </a:spcAft>
            </a:defPPr>
            <a:lvl1pPr>
              <a:defRPr sz="1600" b="1">
                <a:latin typeface="DM Sans" pitchFamily="2" charset="0"/>
                <a:cs typeface="Calibri Light" panose="020F0302020204030204" pitchFamily="34" charset="0"/>
              </a:defRPr>
            </a:lvl1pPr>
          </a:lstStyle>
          <a:p>
            <a:r>
              <a:rPr lang="de-DE" dirty="0"/>
              <a:t>Precision: 86.1% </a:t>
            </a:r>
          </a:p>
        </p:txBody>
      </p:sp>
    </p:spTree>
    <p:extLst>
      <p:ext uri="{BB962C8B-B14F-4D97-AF65-F5344CB8AC3E}">
        <p14:creationId xmlns:p14="http://schemas.microsoft.com/office/powerpoint/2010/main" val="980286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169825"/>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1. </a:t>
            </a:r>
            <a:r>
              <a:rPr lang="de-DE" sz="2400" b="1" dirty="0" err="1">
                <a:solidFill>
                  <a:schemeClr val="bg2">
                    <a:lumMod val="75000"/>
                  </a:schemeClr>
                </a:solidFill>
                <a:latin typeface="DM Sans" pitchFamily="2" charset="0"/>
                <a:cs typeface="Calibri Light" panose="020F0302020204030204" pitchFamily="34" charset="0"/>
              </a:rPr>
              <a:t>Preliminary</a:t>
            </a:r>
            <a:r>
              <a:rPr lang="de-DE" sz="2400" b="1" dirty="0">
                <a:solidFill>
                  <a:schemeClr val="bg2">
                    <a:lumMod val="75000"/>
                  </a:schemeClr>
                </a:solidFill>
                <a:latin typeface="DM Sans" pitchFamily="2" charset="0"/>
                <a:cs typeface="Calibri Light" panose="020F0302020204030204" pitchFamily="34" charset="0"/>
              </a:rPr>
              <a:t> </a:t>
            </a:r>
            <a:r>
              <a:rPr lang="de-DE" sz="2400" b="1" dirty="0" err="1">
                <a:solidFill>
                  <a:schemeClr val="bg2">
                    <a:lumMod val="75000"/>
                  </a:schemeClr>
                </a:solidFill>
                <a:latin typeface="DM Sans" pitchFamily="2" charset="0"/>
                <a:cs typeface="Calibri Light" panose="020F0302020204030204" pitchFamily="34" charset="0"/>
              </a:rPr>
              <a:t>Steps</a:t>
            </a:r>
            <a:endParaRPr lang="de-DE" sz="2400" b="1" dirty="0">
              <a:solidFill>
                <a:schemeClr val="bg2">
                  <a:lumMod val="75000"/>
                </a:schemeClr>
              </a:solidFill>
              <a:latin typeface="DM Sans" pitchFamily="2" charset="0"/>
              <a:cs typeface="Calibri Light" panose="020F0302020204030204" pitchFamily="34" charset="0"/>
            </a:endParaRP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Data </a:t>
            </a:r>
            <a:r>
              <a:rPr lang="de-DE" sz="1800" b="1" dirty="0" err="1">
                <a:solidFill>
                  <a:schemeClr val="bg2">
                    <a:lumMod val="75000"/>
                  </a:schemeClr>
                </a:solidFill>
                <a:latin typeface="DM Sans" pitchFamily="2" charset="0"/>
                <a:cs typeface="Calibri Light" panose="020F0302020204030204" pitchFamily="34" charset="0"/>
              </a:rPr>
              <a:t>cleaning</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Normalization</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Reproducibility</a:t>
            </a:r>
            <a:endParaRPr lang="de-DE" sz="18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2. </a:t>
            </a:r>
            <a:r>
              <a:rPr lang="de-DE" sz="2400" b="1" dirty="0" err="1">
                <a:solidFill>
                  <a:schemeClr val="bg2">
                    <a:lumMod val="75000"/>
                  </a:schemeClr>
                </a:solidFill>
                <a:latin typeface="DM Sans" pitchFamily="2" charset="0"/>
                <a:cs typeface="Calibri Light" panose="020F0302020204030204" pitchFamily="34" charset="0"/>
              </a:rPr>
              <a:t>Identification</a:t>
            </a:r>
            <a:r>
              <a:rPr lang="de-DE" sz="2400" b="1" dirty="0">
                <a:solidFill>
                  <a:schemeClr val="bg2">
                    <a:lumMod val="75000"/>
                  </a:schemeClr>
                </a:solidFill>
                <a:latin typeface="DM Sans" pitchFamily="2" charset="0"/>
                <a:cs typeface="Calibri Light" panose="020F0302020204030204" pitchFamily="34" charset="0"/>
              </a:rPr>
              <a:t> of RNA-</a:t>
            </a:r>
            <a:r>
              <a:rPr lang="de-DE" sz="2400" b="1" dirty="0" err="1">
                <a:solidFill>
                  <a:schemeClr val="bg2">
                    <a:lumMod val="75000"/>
                  </a:schemeClr>
                </a:solidFill>
                <a:latin typeface="DM Sans" pitchFamily="2" charset="0"/>
                <a:cs typeface="Calibri Light" panose="020F0302020204030204" pitchFamily="34" charset="0"/>
              </a:rPr>
              <a:t>dependent</a:t>
            </a:r>
            <a:r>
              <a:rPr lang="de-DE" sz="2400" b="1" dirty="0">
                <a:solidFill>
                  <a:schemeClr val="bg2">
                    <a:lumMod val="75000"/>
                  </a:schemeClr>
                </a:solidFill>
                <a:latin typeface="DM Sans" pitchFamily="2" charset="0"/>
                <a:cs typeface="Calibri Light" panose="020F0302020204030204" pitchFamily="34" charset="0"/>
              </a:rPr>
              <a:t> Proteins</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Defining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Applying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523494"/>
          </a:xfrm>
          <a:prstGeom prst="rect">
            <a:avLst/>
          </a:prstGeom>
          <a:noFill/>
        </p:spPr>
        <p:txBody>
          <a:bodyPr wrap="square">
            <a:spAutoFit/>
          </a:bodyPr>
          <a:lstStyle/>
          <a:p>
            <a:pPr>
              <a:tabLst>
                <a:tab pos="355600" algn="l"/>
              </a:tabLst>
            </a:pPr>
            <a:r>
              <a:rPr lang="de-DE" sz="2400" b="1" dirty="0">
                <a:solidFill>
                  <a:schemeClr val="bg1"/>
                </a:solidFill>
                <a:latin typeface="DM Sans" pitchFamily="2" charset="0"/>
                <a:cs typeface="Calibri Light" panose="020F0302020204030204" pitchFamily="34" charset="0"/>
              </a:rPr>
              <a:t>3. Dimension </a:t>
            </a:r>
            <a:r>
              <a:rPr lang="de-DE" sz="2400" b="1" dirty="0" err="1">
                <a:solidFill>
                  <a:schemeClr val="bg1"/>
                </a:solidFill>
                <a:latin typeface="DM Sans" pitchFamily="2" charset="0"/>
                <a:cs typeface="Calibri Light" panose="020F0302020204030204" pitchFamily="34" charset="0"/>
              </a:rPr>
              <a:t>Reduction</a:t>
            </a:r>
            <a:br>
              <a:rPr lang="de-DE" sz="2400" b="1" dirty="0">
                <a:solidFill>
                  <a:schemeClr val="bg1"/>
                </a:solidFill>
                <a:latin typeface="DM Sans" pitchFamily="2" charset="0"/>
                <a:cs typeface="Calibri Light" panose="020F0302020204030204" pitchFamily="34" charset="0"/>
              </a:rPr>
            </a:br>
            <a:r>
              <a:rPr lang="de-DE" sz="2400" b="1" dirty="0">
                <a:solidFill>
                  <a:schemeClr val="bg1"/>
                </a:solidFill>
                <a:latin typeface="DM Sans" pitchFamily="2" charset="0"/>
                <a:cs typeface="Calibri Light" panose="020F0302020204030204" pitchFamily="34" charset="0"/>
              </a:rPr>
              <a:t>Analysis</a:t>
            </a:r>
          </a:p>
          <a:p>
            <a:pPr>
              <a:lnSpc>
                <a:spcPct val="150000"/>
              </a:lnSpc>
            </a:pPr>
            <a:r>
              <a:rPr lang="en-US" sz="1800" b="1" dirty="0">
                <a:solidFill>
                  <a:schemeClr val="bg1"/>
                </a:solidFill>
                <a:latin typeface="DM Sans" pitchFamily="2" charset="0"/>
                <a:cs typeface="Calibri Light" panose="020F0302020204030204" pitchFamily="34" charset="0"/>
              </a:rPr>
              <a:t>-    PCA and UMAP </a:t>
            </a:r>
          </a:p>
          <a:p>
            <a:r>
              <a:rPr lang="en-US" sz="1800" b="1" dirty="0">
                <a:solidFill>
                  <a:schemeClr val="bg1"/>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14936"/>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4. </a:t>
            </a:r>
            <a:r>
              <a:rPr lang="de-DE" sz="2400" b="1" dirty="0" err="1">
                <a:solidFill>
                  <a:schemeClr val="bg2">
                    <a:lumMod val="75000"/>
                  </a:schemeClr>
                </a:solidFill>
                <a:latin typeface="DM Sans" pitchFamily="2" charset="0"/>
                <a:cs typeface="Calibri Light" panose="020F0302020204030204" pitchFamily="34" charset="0"/>
              </a:rPr>
              <a:t>Developing</a:t>
            </a:r>
            <a:r>
              <a:rPr lang="de-DE" sz="2400" b="1" dirty="0">
                <a:solidFill>
                  <a:schemeClr val="bg2">
                    <a:lumMod val="75000"/>
                  </a:schemeClr>
                </a:solidFill>
                <a:latin typeface="DM Sans" pitchFamily="2" charset="0"/>
                <a:cs typeface="Calibri Light" panose="020F0302020204030204" pitchFamily="34" charset="0"/>
              </a:rPr>
              <a:t> a Linear Regression Model</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Real shift</a:t>
            </a:r>
          </a:p>
          <a:p>
            <a:r>
              <a:rPr lang="de-DE" sz="1800" b="1" dirty="0">
                <a:solidFill>
                  <a:schemeClr val="bg2">
                    <a:lumMod val="7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3639344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6F097ED6-A76B-1F45-99AA-8D325351710D}"/>
              </a:ext>
            </a:extLst>
          </p:cNvPr>
          <p:cNvPicPr>
            <a:picLocks noChangeAspect="1"/>
          </p:cNvPicPr>
          <p:nvPr/>
        </p:nvPicPr>
        <p:blipFill>
          <a:blip r:embed="rId2"/>
          <a:stretch>
            <a:fillRect/>
          </a:stretch>
        </p:blipFill>
        <p:spPr>
          <a:xfrm>
            <a:off x="163513" y="1512888"/>
            <a:ext cx="4338029" cy="2678113"/>
          </a:xfrm>
          <a:prstGeom prst="rect">
            <a:avLst/>
          </a:prstGeom>
        </p:spPr>
      </p:pic>
      <p:sp>
        <p:nvSpPr>
          <p:cNvPr id="6" name="Textfeld 5">
            <a:extLst>
              <a:ext uri="{FF2B5EF4-FFF2-40B4-BE49-F238E27FC236}">
                <a16:creationId xmlns:a16="http://schemas.microsoft.com/office/drawing/2014/main" id="{C92E5114-FBDA-6040-8481-D362A4D08508}"/>
              </a:ext>
            </a:extLst>
          </p:cNvPr>
          <p:cNvSpPr txBox="1"/>
          <p:nvPr/>
        </p:nvSpPr>
        <p:spPr>
          <a:xfrm>
            <a:off x="404813" y="355601"/>
            <a:ext cx="9029700" cy="461665"/>
          </a:xfrm>
          <a:prstGeom prst="rect">
            <a:avLst/>
          </a:prstGeom>
          <a:noFill/>
        </p:spPr>
        <p:txBody>
          <a:bodyPr wrap="square" rtlCol="0">
            <a:spAutoFit/>
          </a:bodyPr>
          <a:lstStyle/>
          <a:p>
            <a:r>
              <a:rPr lang="de-DE" sz="2400" b="1" dirty="0">
                <a:latin typeface="DM Sans" pitchFamily="2" charset="0"/>
                <a:cs typeface="Calibri Light" panose="020F0302020204030204" pitchFamily="34" charset="0"/>
              </a:rPr>
              <a:t>Dimension </a:t>
            </a:r>
            <a:r>
              <a:rPr lang="de-DE" sz="2400" b="1" dirty="0" err="1">
                <a:latin typeface="DM Sans" pitchFamily="2" charset="0"/>
                <a:cs typeface="Calibri Light" panose="020F0302020204030204" pitchFamily="34" charset="0"/>
              </a:rPr>
              <a:t>Reduction</a:t>
            </a:r>
            <a:r>
              <a:rPr lang="de-DE" sz="2400" b="1" dirty="0">
                <a:latin typeface="DM Sans" pitchFamily="2" charset="0"/>
                <a:cs typeface="Calibri Light" panose="020F0302020204030204" pitchFamily="34" charset="0"/>
              </a:rPr>
              <a:t> Analysis - PCA and UMAP </a:t>
            </a:r>
          </a:p>
        </p:txBody>
      </p:sp>
      <p:pic>
        <p:nvPicPr>
          <p:cNvPr id="7" name="Grafik 6">
            <a:extLst>
              <a:ext uri="{FF2B5EF4-FFF2-40B4-BE49-F238E27FC236}">
                <a16:creationId xmlns:a16="http://schemas.microsoft.com/office/drawing/2014/main" id="{D95D2973-EB05-1943-BFAC-3FB020837D7A}"/>
              </a:ext>
            </a:extLst>
          </p:cNvPr>
          <p:cNvPicPr>
            <a:picLocks noChangeAspect="1"/>
          </p:cNvPicPr>
          <p:nvPr/>
        </p:nvPicPr>
        <p:blipFill>
          <a:blip r:embed="rId3"/>
          <a:stretch>
            <a:fillRect/>
          </a:stretch>
        </p:blipFill>
        <p:spPr>
          <a:xfrm>
            <a:off x="4805971" y="1512888"/>
            <a:ext cx="4338029" cy="2678113"/>
          </a:xfrm>
          <a:prstGeom prst="rect">
            <a:avLst/>
          </a:prstGeom>
        </p:spPr>
      </p:pic>
    </p:spTree>
    <p:extLst>
      <p:ext uri="{BB962C8B-B14F-4D97-AF65-F5344CB8AC3E}">
        <p14:creationId xmlns:p14="http://schemas.microsoft.com/office/powerpoint/2010/main" val="1295845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C92E5114-FBDA-6040-8481-D362A4D08508}"/>
              </a:ext>
            </a:extLst>
          </p:cNvPr>
          <p:cNvSpPr txBox="1"/>
          <p:nvPr/>
        </p:nvSpPr>
        <p:spPr>
          <a:xfrm>
            <a:off x="404813" y="355601"/>
            <a:ext cx="9029700" cy="461665"/>
          </a:xfrm>
          <a:prstGeom prst="rect">
            <a:avLst/>
          </a:prstGeom>
          <a:noFill/>
        </p:spPr>
        <p:txBody>
          <a:bodyPr wrap="square" rtlCol="0">
            <a:spAutoFit/>
          </a:bodyPr>
          <a:lstStyle/>
          <a:p>
            <a:r>
              <a:rPr lang="de-DE" sz="2400" b="1" dirty="0">
                <a:latin typeface="DM Sans" pitchFamily="2" charset="0"/>
                <a:cs typeface="Calibri Light" panose="020F0302020204030204" pitchFamily="34" charset="0"/>
              </a:rPr>
              <a:t>Follow-</a:t>
            </a:r>
            <a:r>
              <a:rPr lang="de-DE" sz="2400" b="1" dirty="0" err="1">
                <a:latin typeface="DM Sans" pitchFamily="2" charset="0"/>
                <a:cs typeface="Calibri Light" panose="020F0302020204030204" pitchFamily="34" charset="0"/>
              </a:rPr>
              <a:t>up</a:t>
            </a:r>
            <a:r>
              <a:rPr lang="de-DE" sz="2400" b="1" dirty="0">
                <a:latin typeface="DM Sans" pitchFamily="2" charset="0"/>
                <a:cs typeface="Calibri Light" panose="020F0302020204030204" pitchFamily="34" charset="0"/>
              </a:rPr>
              <a:t> Analysis: Distribution </a:t>
            </a:r>
            <a:r>
              <a:rPr lang="de-DE" sz="2400" b="1" dirty="0" err="1">
                <a:latin typeface="DM Sans" pitchFamily="2" charset="0"/>
                <a:cs typeface="Calibri Light" panose="020F0302020204030204" pitchFamily="34" charset="0"/>
              </a:rPr>
              <a:t>of</a:t>
            </a:r>
            <a:r>
              <a:rPr lang="de-DE" sz="2400" b="1" dirty="0">
                <a:latin typeface="DM Sans" pitchFamily="2" charset="0"/>
                <a:cs typeface="Calibri Light" panose="020F0302020204030204" pitchFamily="34" charset="0"/>
              </a:rPr>
              <a:t> Shifting </a:t>
            </a:r>
            <a:r>
              <a:rPr lang="de-DE" sz="2400" b="1" dirty="0" err="1">
                <a:latin typeface="DM Sans" pitchFamily="2" charset="0"/>
                <a:cs typeface="Calibri Light" panose="020F0302020204030204" pitchFamily="34" charset="0"/>
              </a:rPr>
              <a:t>Behaviour</a:t>
            </a:r>
            <a:endParaRPr lang="de-DE" sz="2400" b="1" dirty="0">
              <a:latin typeface="DM Sans" pitchFamily="2" charset="0"/>
              <a:cs typeface="Calibri Light" panose="020F0302020204030204" pitchFamily="34" charset="0"/>
            </a:endParaRPr>
          </a:p>
        </p:txBody>
      </p:sp>
      <p:pic>
        <p:nvPicPr>
          <p:cNvPr id="8" name="Grafik 7">
            <a:extLst>
              <a:ext uri="{FF2B5EF4-FFF2-40B4-BE49-F238E27FC236}">
                <a16:creationId xmlns:a16="http://schemas.microsoft.com/office/drawing/2014/main" id="{58A94893-CD70-94E4-BE14-7B64C3F7B74F}"/>
              </a:ext>
            </a:extLst>
          </p:cNvPr>
          <p:cNvPicPr>
            <a:picLocks noChangeAspect="1"/>
          </p:cNvPicPr>
          <p:nvPr/>
        </p:nvPicPr>
        <p:blipFill>
          <a:blip r:embed="rId2"/>
          <a:stretch>
            <a:fillRect/>
          </a:stretch>
        </p:blipFill>
        <p:spPr>
          <a:xfrm>
            <a:off x="1541616" y="889989"/>
            <a:ext cx="6060767" cy="3741657"/>
          </a:xfrm>
          <a:prstGeom prst="rect">
            <a:avLst/>
          </a:prstGeom>
        </p:spPr>
      </p:pic>
    </p:spTree>
    <p:extLst>
      <p:ext uri="{BB962C8B-B14F-4D97-AF65-F5344CB8AC3E}">
        <p14:creationId xmlns:p14="http://schemas.microsoft.com/office/powerpoint/2010/main" val="2538136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169825"/>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1. </a:t>
            </a:r>
            <a:r>
              <a:rPr lang="de-DE" sz="2400" b="1" dirty="0" err="1">
                <a:solidFill>
                  <a:schemeClr val="bg2">
                    <a:lumMod val="75000"/>
                  </a:schemeClr>
                </a:solidFill>
                <a:latin typeface="DM Sans" pitchFamily="2" charset="0"/>
                <a:cs typeface="Calibri Light" panose="020F0302020204030204" pitchFamily="34" charset="0"/>
              </a:rPr>
              <a:t>Preliminary</a:t>
            </a:r>
            <a:r>
              <a:rPr lang="de-DE" sz="2400" b="1" dirty="0">
                <a:solidFill>
                  <a:schemeClr val="bg2">
                    <a:lumMod val="75000"/>
                  </a:schemeClr>
                </a:solidFill>
                <a:latin typeface="DM Sans" pitchFamily="2" charset="0"/>
                <a:cs typeface="Calibri Light" panose="020F0302020204030204" pitchFamily="34" charset="0"/>
              </a:rPr>
              <a:t> </a:t>
            </a:r>
            <a:r>
              <a:rPr lang="de-DE" sz="2400" b="1" dirty="0" err="1">
                <a:solidFill>
                  <a:schemeClr val="bg2">
                    <a:lumMod val="75000"/>
                  </a:schemeClr>
                </a:solidFill>
                <a:latin typeface="DM Sans" pitchFamily="2" charset="0"/>
                <a:cs typeface="Calibri Light" panose="020F0302020204030204" pitchFamily="34" charset="0"/>
              </a:rPr>
              <a:t>Steps</a:t>
            </a:r>
            <a:endParaRPr lang="de-DE" sz="2400" b="1" dirty="0">
              <a:solidFill>
                <a:schemeClr val="bg2">
                  <a:lumMod val="75000"/>
                </a:schemeClr>
              </a:solidFill>
              <a:latin typeface="DM Sans" pitchFamily="2" charset="0"/>
              <a:cs typeface="Calibri Light" panose="020F0302020204030204" pitchFamily="34" charset="0"/>
            </a:endParaRP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Data </a:t>
            </a:r>
            <a:r>
              <a:rPr lang="de-DE" sz="1800" b="1" dirty="0" err="1">
                <a:solidFill>
                  <a:schemeClr val="bg2">
                    <a:lumMod val="75000"/>
                  </a:schemeClr>
                </a:solidFill>
                <a:latin typeface="DM Sans" pitchFamily="2" charset="0"/>
                <a:cs typeface="Calibri Light" panose="020F0302020204030204" pitchFamily="34" charset="0"/>
              </a:rPr>
              <a:t>cleaning</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Normalization</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Reproducibility</a:t>
            </a:r>
            <a:endParaRPr lang="de-DE" sz="18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2. </a:t>
            </a:r>
            <a:r>
              <a:rPr lang="de-DE" sz="2400" b="1" dirty="0" err="1">
                <a:solidFill>
                  <a:schemeClr val="bg2">
                    <a:lumMod val="75000"/>
                  </a:schemeClr>
                </a:solidFill>
                <a:latin typeface="DM Sans" pitchFamily="2" charset="0"/>
                <a:cs typeface="Calibri Light" panose="020F0302020204030204" pitchFamily="34" charset="0"/>
              </a:rPr>
              <a:t>Identification</a:t>
            </a:r>
            <a:r>
              <a:rPr lang="de-DE" sz="2400" b="1" dirty="0">
                <a:solidFill>
                  <a:schemeClr val="bg2">
                    <a:lumMod val="75000"/>
                  </a:schemeClr>
                </a:solidFill>
                <a:latin typeface="DM Sans" pitchFamily="2" charset="0"/>
                <a:cs typeface="Calibri Light" panose="020F0302020204030204" pitchFamily="34" charset="0"/>
              </a:rPr>
              <a:t> of RNA-</a:t>
            </a:r>
            <a:r>
              <a:rPr lang="de-DE" sz="2400" b="1" dirty="0" err="1">
                <a:solidFill>
                  <a:schemeClr val="bg2">
                    <a:lumMod val="75000"/>
                  </a:schemeClr>
                </a:solidFill>
                <a:latin typeface="DM Sans" pitchFamily="2" charset="0"/>
                <a:cs typeface="Calibri Light" panose="020F0302020204030204" pitchFamily="34" charset="0"/>
              </a:rPr>
              <a:t>dependent</a:t>
            </a:r>
            <a:r>
              <a:rPr lang="de-DE" sz="2400" b="1" dirty="0">
                <a:solidFill>
                  <a:schemeClr val="bg2">
                    <a:lumMod val="75000"/>
                  </a:schemeClr>
                </a:solidFill>
                <a:latin typeface="DM Sans" pitchFamily="2" charset="0"/>
                <a:cs typeface="Calibri Light" panose="020F0302020204030204" pitchFamily="34" charset="0"/>
              </a:rPr>
              <a:t> Proteins</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Defining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Applying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523494"/>
          </a:xfrm>
          <a:prstGeom prst="rect">
            <a:avLst/>
          </a:prstGeom>
          <a:noFill/>
        </p:spPr>
        <p:txBody>
          <a:bodyPr wrap="square">
            <a:spAutoFit/>
          </a:bodyPr>
          <a:lstStyle/>
          <a:p>
            <a:pPr>
              <a:tabLst>
                <a:tab pos="355600" algn="l"/>
              </a:tabLst>
            </a:pPr>
            <a:r>
              <a:rPr lang="de-DE" sz="2400" b="1" dirty="0">
                <a:solidFill>
                  <a:schemeClr val="bg2">
                    <a:lumMod val="75000"/>
                  </a:schemeClr>
                </a:solidFill>
                <a:latin typeface="DM Sans" pitchFamily="2" charset="0"/>
                <a:cs typeface="Calibri Light" panose="020F0302020204030204" pitchFamily="34" charset="0"/>
              </a:rPr>
              <a:t>3. Dimension </a:t>
            </a:r>
            <a:r>
              <a:rPr lang="de-DE" sz="2400" b="1" dirty="0" err="1">
                <a:solidFill>
                  <a:schemeClr val="bg2">
                    <a:lumMod val="75000"/>
                  </a:schemeClr>
                </a:solidFill>
                <a:latin typeface="DM Sans" pitchFamily="2" charset="0"/>
                <a:cs typeface="Calibri Light" panose="020F0302020204030204" pitchFamily="34" charset="0"/>
              </a:rPr>
              <a:t>Reduction</a:t>
            </a:r>
            <a:br>
              <a:rPr lang="de-DE" sz="2400" b="1" dirty="0">
                <a:solidFill>
                  <a:schemeClr val="bg2">
                    <a:lumMod val="75000"/>
                  </a:schemeClr>
                </a:solidFill>
                <a:latin typeface="DM Sans" pitchFamily="2" charset="0"/>
                <a:cs typeface="Calibri Light" panose="020F0302020204030204" pitchFamily="34" charset="0"/>
              </a:rPr>
            </a:br>
            <a:r>
              <a:rPr lang="de-DE" sz="2400" b="1" dirty="0">
                <a:solidFill>
                  <a:schemeClr val="bg2">
                    <a:lumMod val="75000"/>
                  </a:schemeClr>
                </a:solidFill>
                <a:latin typeface="DM Sans" pitchFamily="2" charset="0"/>
                <a:cs typeface="Calibri Light" panose="020F0302020204030204" pitchFamily="34" charset="0"/>
              </a:rPr>
              <a:t>Analysis</a:t>
            </a:r>
          </a:p>
          <a:p>
            <a:pPr>
              <a:lnSpc>
                <a:spcPct val="150000"/>
              </a:lnSpc>
            </a:pPr>
            <a:r>
              <a:rPr lang="en-US" sz="1800" b="1" dirty="0">
                <a:solidFill>
                  <a:schemeClr val="bg2">
                    <a:lumMod val="75000"/>
                  </a:schemeClr>
                </a:solidFill>
                <a:latin typeface="DM Sans" pitchFamily="2" charset="0"/>
                <a:cs typeface="Calibri Light" panose="020F0302020204030204" pitchFamily="34" charset="0"/>
              </a:rPr>
              <a:t>-    PCA and UMAP </a:t>
            </a:r>
          </a:p>
          <a:p>
            <a:r>
              <a:rPr lang="en-US" sz="1800" b="1" dirty="0">
                <a:solidFill>
                  <a:schemeClr val="bg2">
                    <a:lumMod val="7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14936"/>
            <a:ext cx="4572000" cy="1523494"/>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4. </a:t>
            </a:r>
            <a:r>
              <a:rPr lang="de-DE" sz="2400" b="1" dirty="0" err="1">
                <a:solidFill>
                  <a:schemeClr val="bg1"/>
                </a:solidFill>
                <a:latin typeface="DM Sans" pitchFamily="2" charset="0"/>
                <a:cs typeface="Calibri Light" panose="020F0302020204030204" pitchFamily="34" charset="0"/>
              </a:rPr>
              <a:t>Developing</a:t>
            </a:r>
            <a:r>
              <a:rPr lang="de-DE" sz="2400" b="1" dirty="0">
                <a:solidFill>
                  <a:schemeClr val="bg1"/>
                </a:solidFill>
                <a:latin typeface="DM Sans" pitchFamily="2" charset="0"/>
                <a:cs typeface="Calibri Light" panose="020F0302020204030204" pitchFamily="34" charset="0"/>
              </a:rPr>
              <a:t> a Linear Regression Model</a:t>
            </a:r>
          </a:p>
          <a:p>
            <a:pPr>
              <a:lnSpc>
                <a:spcPct val="150000"/>
              </a:lnSpc>
            </a:pPr>
            <a:r>
              <a:rPr lang="de-DE" sz="1800" b="1" dirty="0">
                <a:solidFill>
                  <a:schemeClr val="bg1"/>
                </a:solidFill>
                <a:latin typeface="DM Sans" pitchFamily="2" charset="0"/>
                <a:cs typeface="Calibri Light" panose="020F0302020204030204" pitchFamily="34" charset="0"/>
              </a:rPr>
              <a:t>-    Real shift</a:t>
            </a:r>
          </a:p>
          <a:p>
            <a:r>
              <a:rPr lang="de-DE" sz="1800" b="1" dirty="0">
                <a:solidFill>
                  <a:schemeClr val="bg1"/>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149450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6508AAE8-CA3A-BA4C-94E8-CF33BBEA58B5}"/>
              </a:ext>
            </a:extLst>
          </p:cNvPr>
          <p:cNvSpPr txBox="1"/>
          <p:nvPr/>
        </p:nvSpPr>
        <p:spPr>
          <a:xfrm>
            <a:off x="381000" y="368301"/>
            <a:ext cx="770382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Developing</a:t>
            </a:r>
            <a:r>
              <a:rPr lang="de-DE" sz="2400" b="1" dirty="0">
                <a:latin typeface="DM Sans" pitchFamily="2" charset="0"/>
                <a:cs typeface="Calibri Light" panose="020F0302020204030204" pitchFamily="34" charset="0"/>
              </a:rPr>
              <a:t> a Linear Regression Model – </a:t>
            </a:r>
            <a:r>
              <a:rPr lang="de-DE" sz="2400" b="1" dirty="0">
                <a:solidFill>
                  <a:srgbClr val="6BA42C"/>
                </a:solidFill>
                <a:latin typeface="DM Sans" pitchFamily="2" charset="0"/>
                <a:cs typeface="Calibri Light" panose="020F0302020204030204" pitchFamily="34" charset="0"/>
              </a:rPr>
              <a:t>Real Shift  </a:t>
            </a:r>
          </a:p>
        </p:txBody>
      </p:sp>
      <p:pic>
        <p:nvPicPr>
          <p:cNvPr id="6" name="Grafik 5">
            <a:extLst>
              <a:ext uri="{FF2B5EF4-FFF2-40B4-BE49-F238E27FC236}">
                <a16:creationId xmlns:a16="http://schemas.microsoft.com/office/drawing/2014/main" id="{0DCCBB49-DB35-4D48-9E49-102F7A686D92}"/>
              </a:ext>
            </a:extLst>
          </p:cNvPr>
          <p:cNvPicPr>
            <a:picLocks noChangeAspect="1"/>
          </p:cNvPicPr>
          <p:nvPr/>
        </p:nvPicPr>
        <p:blipFill>
          <a:blip r:embed="rId2"/>
          <a:stretch>
            <a:fillRect/>
          </a:stretch>
        </p:blipFill>
        <p:spPr>
          <a:xfrm>
            <a:off x="228601" y="1373188"/>
            <a:ext cx="4254500" cy="2626546"/>
          </a:xfrm>
          <a:prstGeom prst="rect">
            <a:avLst/>
          </a:prstGeom>
        </p:spPr>
      </p:pic>
      <p:pic>
        <p:nvPicPr>
          <p:cNvPr id="7" name="Grafik 6">
            <a:extLst>
              <a:ext uri="{FF2B5EF4-FFF2-40B4-BE49-F238E27FC236}">
                <a16:creationId xmlns:a16="http://schemas.microsoft.com/office/drawing/2014/main" id="{B7CBFFCA-417F-3F46-A200-73D786216143}"/>
              </a:ext>
            </a:extLst>
          </p:cNvPr>
          <p:cNvPicPr>
            <a:picLocks noChangeAspect="1"/>
          </p:cNvPicPr>
          <p:nvPr/>
        </p:nvPicPr>
        <p:blipFill>
          <a:blip r:embed="rId3"/>
          <a:stretch>
            <a:fillRect/>
          </a:stretch>
        </p:blipFill>
        <p:spPr>
          <a:xfrm>
            <a:off x="4698999" y="1373188"/>
            <a:ext cx="4254501" cy="2626546"/>
          </a:xfrm>
          <a:prstGeom prst="rect">
            <a:avLst/>
          </a:prstGeom>
        </p:spPr>
      </p:pic>
    </p:spTree>
    <p:extLst>
      <p:ext uri="{BB962C8B-B14F-4D97-AF65-F5344CB8AC3E}">
        <p14:creationId xmlns:p14="http://schemas.microsoft.com/office/powerpoint/2010/main" val="3869579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2F4FC8C3-BCCF-1C49-9DE9-EE1A10DB0201}"/>
              </a:ext>
            </a:extLst>
          </p:cNvPr>
          <p:cNvSpPr txBox="1"/>
          <p:nvPr/>
        </p:nvSpPr>
        <p:spPr>
          <a:xfrm>
            <a:off x="381000" y="368301"/>
            <a:ext cx="822198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Developing</a:t>
            </a:r>
            <a:r>
              <a:rPr lang="de-DE" sz="2400" b="1" dirty="0">
                <a:latin typeface="DM Sans" pitchFamily="2" charset="0"/>
                <a:cs typeface="Calibri Light" panose="020F0302020204030204" pitchFamily="34" charset="0"/>
              </a:rPr>
              <a:t> a Linear Regression Model – </a:t>
            </a:r>
            <a:r>
              <a:rPr lang="de-DE" sz="2400" b="1" dirty="0">
                <a:solidFill>
                  <a:srgbClr val="6BA42C"/>
                </a:solidFill>
                <a:latin typeface="DM Sans" pitchFamily="2" charset="0"/>
                <a:cs typeface="Calibri Light" panose="020F0302020204030204" pitchFamily="34" charset="0"/>
              </a:rPr>
              <a:t>Absolute Shift  </a:t>
            </a:r>
          </a:p>
        </p:txBody>
      </p:sp>
      <p:pic>
        <p:nvPicPr>
          <p:cNvPr id="6" name="Grafik 5">
            <a:extLst>
              <a:ext uri="{FF2B5EF4-FFF2-40B4-BE49-F238E27FC236}">
                <a16:creationId xmlns:a16="http://schemas.microsoft.com/office/drawing/2014/main" id="{325310C0-E4EE-5042-9B35-C5820D3C9F48}"/>
              </a:ext>
            </a:extLst>
          </p:cNvPr>
          <p:cNvPicPr>
            <a:picLocks noChangeAspect="1"/>
          </p:cNvPicPr>
          <p:nvPr/>
        </p:nvPicPr>
        <p:blipFill>
          <a:blip r:embed="rId2"/>
          <a:stretch>
            <a:fillRect/>
          </a:stretch>
        </p:blipFill>
        <p:spPr>
          <a:xfrm>
            <a:off x="259160" y="1386839"/>
            <a:ext cx="4230498" cy="2586223"/>
          </a:xfrm>
          <a:prstGeom prst="rect">
            <a:avLst/>
          </a:prstGeom>
        </p:spPr>
      </p:pic>
      <p:pic>
        <p:nvPicPr>
          <p:cNvPr id="7" name="Grafik 6">
            <a:extLst>
              <a:ext uri="{FF2B5EF4-FFF2-40B4-BE49-F238E27FC236}">
                <a16:creationId xmlns:a16="http://schemas.microsoft.com/office/drawing/2014/main" id="{0721E0E9-55AB-5244-A146-DCE7EAD1558F}"/>
              </a:ext>
            </a:extLst>
          </p:cNvPr>
          <p:cNvPicPr>
            <a:picLocks noChangeAspect="1"/>
          </p:cNvPicPr>
          <p:nvPr/>
        </p:nvPicPr>
        <p:blipFill>
          <a:blip r:embed="rId3"/>
          <a:stretch>
            <a:fillRect/>
          </a:stretch>
        </p:blipFill>
        <p:spPr>
          <a:xfrm>
            <a:off x="4639518" y="1373187"/>
            <a:ext cx="4254501" cy="2626546"/>
          </a:xfrm>
          <a:prstGeom prst="rect">
            <a:avLst/>
          </a:prstGeom>
        </p:spPr>
      </p:pic>
    </p:spTree>
    <p:extLst>
      <p:ext uri="{BB962C8B-B14F-4D97-AF65-F5344CB8AC3E}">
        <p14:creationId xmlns:p14="http://schemas.microsoft.com/office/powerpoint/2010/main" val="1604294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erader Verbinder 3">
            <a:extLst>
              <a:ext uri="{FF2B5EF4-FFF2-40B4-BE49-F238E27FC236}">
                <a16:creationId xmlns:a16="http://schemas.microsoft.com/office/drawing/2014/main" id="{4743A312-70BA-B42D-B228-C99AD67DFEA0}"/>
              </a:ext>
            </a:extLst>
          </p:cNvPr>
          <p:cNvCxnSpPr/>
          <p:nvPr/>
        </p:nvCxnSpPr>
        <p:spPr>
          <a:xfrm>
            <a:off x="4385881" y="946785"/>
            <a:ext cx="0" cy="32499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CF818964-5A04-E9DC-71FC-F907FE34D8FA}"/>
              </a:ext>
            </a:extLst>
          </p:cNvPr>
          <p:cNvSpPr txBox="1"/>
          <p:nvPr/>
        </p:nvSpPr>
        <p:spPr>
          <a:xfrm>
            <a:off x="4622650" y="1091825"/>
            <a:ext cx="4135029" cy="523220"/>
          </a:xfrm>
          <a:prstGeom prst="rect">
            <a:avLst/>
          </a:prstGeom>
          <a:noFill/>
        </p:spPr>
        <p:txBody>
          <a:bodyPr wrap="square">
            <a:spAutoFit/>
          </a:bodyPr>
          <a:lstStyle/>
          <a:p>
            <a:pPr marL="285750" indent="-285750">
              <a:buFont typeface="Arial" panose="020B0604020202020204" pitchFamily="34" charset="0"/>
              <a:buChar char="•"/>
            </a:pPr>
            <a:r>
              <a:rPr lang="de-DE" sz="1400" dirty="0">
                <a:latin typeface="DM Sans" pitchFamily="2" charset="0"/>
              </a:rPr>
              <a:t>Development of </a:t>
            </a:r>
            <a:r>
              <a:rPr lang="de-DE" sz="1400" dirty="0" err="1">
                <a:latin typeface="DM Sans" pitchFamily="2" charset="0"/>
              </a:rPr>
              <a:t>precise</a:t>
            </a:r>
            <a:r>
              <a:rPr lang="de-DE" sz="1400" dirty="0">
                <a:latin typeface="DM Sans" pitchFamily="2" charset="0"/>
              </a:rPr>
              <a:t> but </a:t>
            </a:r>
            <a:r>
              <a:rPr lang="de-DE" sz="1400" dirty="0" err="1">
                <a:latin typeface="DM Sans" pitchFamily="2" charset="0"/>
              </a:rPr>
              <a:t>strict</a:t>
            </a:r>
            <a:r>
              <a:rPr lang="de-DE" sz="1400" dirty="0">
                <a:latin typeface="DM Sans" pitchFamily="2" charset="0"/>
              </a:rPr>
              <a:t> </a:t>
            </a:r>
            <a:r>
              <a:rPr lang="de-DE" sz="1400" dirty="0" err="1">
                <a:latin typeface="DM Sans" pitchFamily="2" charset="0"/>
              </a:rPr>
              <a:t>algorithm</a:t>
            </a:r>
            <a:r>
              <a:rPr lang="de-DE" sz="1400" dirty="0">
                <a:latin typeface="DM Sans" pitchFamily="2" charset="0"/>
              </a:rPr>
              <a:t> </a:t>
            </a:r>
          </a:p>
          <a:p>
            <a:r>
              <a:rPr lang="de-DE" sz="1400" dirty="0">
                <a:latin typeface="DM Sans" pitchFamily="2" charset="0"/>
                <a:sym typeface="Wingdings" panose="05000000000000000000" pitchFamily="2" charset="2"/>
              </a:rPr>
              <a:t>       </a:t>
            </a:r>
            <a:r>
              <a:rPr lang="de-DE" dirty="0" err="1">
                <a:latin typeface="DM Sans" pitchFamily="2" charset="0"/>
                <a:sym typeface="Wingdings" panose="05000000000000000000" pitchFamily="2" charset="2"/>
              </a:rPr>
              <a:t>I</a:t>
            </a:r>
            <a:r>
              <a:rPr lang="de-DE" sz="1400" dirty="0" err="1">
                <a:latin typeface="DM Sans" pitchFamily="2" charset="0"/>
                <a:sym typeface="Wingdings" panose="05000000000000000000" pitchFamily="2" charset="2"/>
              </a:rPr>
              <a:t>dentification</a:t>
            </a:r>
            <a:r>
              <a:rPr lang="de-DE" sz="1400" dirty="0">
                <a:latin typeface="DM Sans" pitchFamily="2" charset="0"/>
                <a:sym typeface="Wingdings" panose="05000000000000000000" pitchFamily="2" charset="2"/>
              </a:rPr>
              <a:t> of R-</a:t>
            </a:r>
            <a:r>
              <a:rPr lang="de-DE" sz="1400" dirty="0" err="1">
                <a:latin typeface="DM Sans" pitchFamily="2" charset="0"/>
                <a:sym typeface="Wingdings" panose="05000000000000000000" pitchFamily="2" charset="2"/>
              </a:rPr>
              <a:t>DeePs</a:t>
            </a:r>
            <a:endParaRPr lang="de-DE" sz="1400" dirty="0">
              <a:latin typeface="DM Sans" pitchFamily="2" charset="0"/>
              <a:sym typeface="Wingdings" panose="05000000000000000000" pitchFamily="2" charset="2"/>
            </a:endParaRPr>
          </a:p>
        </p:txBody>
      </p:sp>
      <p:sp>
        <p:nvSpPr>
          <p:cNvPr id="14" name="Textfeld 13">
            <a:extLst>
              <a:ext uri="{FF2B5EF4-FFF2-40B4-BE49-F238E27FC236}">
                <a16:creationId xmlns:a16="http://schemas.microsoft.com/office/drawing/2014/main" id="{446D306B-296B-C9CD-F660-ED158720ADB5}"/>
              </a:ext>
            </a:extLst>
          </p:cNvPr>
          <p:cNvSpPr txBox="1"/>
          <p:nvPr/>
        </p:nvSpPr>
        <p:spPr>
          <a:xfrm>
            <a:off x="4622650" y="2658416"/>
            <a:ext cx="4572000" cy="307777"/>
          </a:xfrm>
          <a:prstGeom prst="rect">
            <a:avLst/>
          </a:prstGeom>
          <a:noFill/>
        </p:spPr>
        <p:txBody>
          <a:bodyPr wrap="square">
            <a:spAutoFit/>
          </a:bodyPr>
          <a:lstStyle/>
          <a:p>
            <a:pPr marL="285750" indent="-285750">
              <a:buFont typeface="Arial" panose="020B0604020202020204" pitchFamily="34" charset="0"/>
              <a:buChar char="•"/>
            </a:pPr>
            <a:r>
              <a:rPr lang="de-DE" sz="1400" dirty="0">
                <a:latin typeface="DM Sans" pitchFamily="2" charset="0"/>
                <a:sym typeface="Wingdings" panose="05000000000000000000" pitchFamily="2" charset="2"/>
              </a:rPr>
              <a:t>Validation of </a:t>
            </a:r>
            <a:r>
              <a:rPr lang="de-DE" sz="1400" dirty="0" err="1">
                <a:latin typeface="DM Sans" pitchFamily="2" charset="0"/>
                <a:sym typeface="Wingdings" panose="05000000000000000000" pitchFamily="2" charset="2"/>
              </a:rPr>
              <a:t>proposed</a:t>
            </a:r>
            <a:r>
              <a:rPr lang="de-DE" sz="1400" dirty="0">
                <a:latin typeface="DM Sans" pitchFamily="2" charset="0"/>
                <a:sym typeface="Wingdings" panose="05000000000000000000" pitchFamily="2" charset="2"/>
              </a:rPr>
              <a:t> R-</a:t>
            </a:r>
            <a:r>
              <a:rPr lang="de-DE" sz="1400" dirty="0" err="1">
                <a:latin typeface="DM Sans" pitchFamily="2" charset="0"/>
                <a:sym typeface="Wingdings" panose="05000000000000000000" pitchFamily="2" charset="2"/>
              </a:rPr>
              <a:t>DeeP</a:t>
            </a:r>
            <a:r>
              <a:rPr lang="de-DE" sz="1400" dirty="0">
                <a:latin typeface="DM Sans" pitchFamily="2" charset="0"/>
                <a:sym typeface="Wingdings" panose="05000000000000000000" pitchFamily="2" charset="2"/>
              </a:rPr>
              <a:t> / RBP </a:t>
            </a:r>
            <a:r>
              <a:rPr lang="de-DE" sz="1400" dirty="0" err="1">
                <a:latin typeface="DM Sans" pitchFamily="2" charset="0"/>
                <a:sym typeface="Wingdings" panose="05000000000000000000" pitchFamily="2" charset="2"/>
              </a:rPr>
              <a:t>candidates</a:t>
            </a:r>
            <a:endParaRPr lang="de-DE" sz="1400" dirty="0">
              <a:latin typeface="DM Sans" pitchFamily="2" charset="0"/>
              <a:sym typeface="Wingdings" panose="05000000000000000000" pitchFamily="2" charset="2"/>
            </a:endParaRPr>
          </a:p>
        </p:txBody>
      </p:sp>
      <p:sp>
        <p:nvSpPr>
          <p:cNvPr id="16" name="Textfeld 15">
            <a:extLst>
              <a:ext uri="{FF2B5EF4-FFF2-40B4-BE49-F238E27FC236}">
                <a16:creationId xmlns:a16="http://schemas.microsoft.com/office/drawing/2014/main" id="{F30E80D9-1A8B-C028-0906-AFD6E14A2797}"/>
              </a:ext>
            </a:extLst>
          </p:cNvPr>
          <p:cNvSpPr txBox="1"/>
          <p:nvPr/>
        </p:nvSpPr>
        <p:spPr>
          <a:xfrm>
            <a:off x="4622650" y="3418726"/>
            <a:ext cx="4572000" cy="523220"/>
          </a:xfrm>
          <a:prstGeom prst="rect">
            <a:avLst/>
          </a:prstGeom>
          <a:noFill/>
        </p:spPr>
        <p:txBody>
          <a:bodyPr wrap="square">
            <a:spAutoFit/>
          </a:bodyPr>
          <a:lstStyle/>
          <a:p>
            <a:pPr marL="285750" indent="-285750">
              <a:buFont typeface="Arial" panose="020B0604020202020204" pitchFamily="34" charset="0"/>
              <a:buChar char="•"/>
            </a:pPr>
            <a:r>
              <a:rPr lang="de-DE" sz="1400" dirty="0" err="1">
                <a:latin typeface="DM Sans" pitchFamily="2" charset="0"/>
                <a:sym typeface="Wingdings" panose="05000000000000000000" pitchFamily="2" charset="2"/>
              </a:rPr>
              <a:t>Better</a:t>
            </a:r>
            <a:r>
              <a:rPr lang="de-DE" sz="1400" dirty="0">
                <a:latin typeface="DM Sans" pitchFamily="2" charset="0"/>
                <a:sym typeface="Wingdings" panose="05000000000000000000" pitchFamily="2" charset="2"/>
              </a:rPr>
              <a:t> </a:t>
            </a:r>
            <a:r>
              <a:rPr lang="de-DE" sz="1400" dirty="0" err="1">
                <a:latin typeface="DM Sans" pitchFamily="2" charset="0"/>
                <a:sym typeface="Wingdings" panose="05000000000000000000" pitchFamily="2" charset="2"/>
              </a:rPr>
              <a:t>understanding</a:t>
            </a:r>
            <a:r>
              <a:rPr lang="de-DE" sz="1400" dirty="0">
                <a:latin typeface="DM Sans" pitchFamily="2" charset="0"/>
                <a:sym typeface="Wingdings" panose="05000000000000000000" pitchFamily="2" charset="2"/>
              </a:rPr>
              <a:t> of </a:t>
            </a:r>
            <a:r>
              <a:rPr lang="de-DE" sz="1400" dirty="0" err="1">
                <a:latin typeface="DM Sans" pitchFamily="2" charset="0"/>
                <a:sym typeface="Wingdings" panose="05000000000000000000" pitchFamily="2" charset="2"/>
              </a:rPr>
              <a:t>protein</a:t>
            </a:r>
            <a:r>
              <a:rPr lang="de-DE" sz="1400" dirty="0">
                <a:latin typeface="DM Sans" pitchFamily="2" charset="0"/>
                <a:sym typeface="Wingdings" panose="05000000000000000000" pitchFamily="2" charset="2"/>
              </a:rPr>
              <a:t> and RNA </a:t>
            </a:r>
            <a:r>
              <a:rPr lang="de-DE" sz="1400" dirty="0" err="1">
                <a:latin typeface="DM Sans" pitchFamily="2" charset="0"/>
                <a:sym typeface="Wingdings" panose="05000000000000000000" pitchFamily="2" charset="2"/>
              </a:rPr>
              <a:t>functions</a:t>
            </a:r>
            <a:r>
              <a:rPr lang="de-DE" sz="1400" dirty="0">
                <a:latin typeface="DM Sans" pitchFamily="2" charset="0"/>
                <a:sym typeface="Wingdings" panose="05000000000000000000" pitchFamily="2" charset="2"/>
              </a:rPr>
              <a:t> in the </a:t>
            </a:r>
            <a:r>
              <a:rPr lang="de-DE" sz="1400" dirty="0" err="1">
                <a:latin typeface="DM Sans" pitchFamily="2" charset="0"/>
                <a:sym typeface="Wingdings" panose="05000000000000000000" pitchFamily="2" charset="2"/>
              </a:rPr>
              <a:t>context</a:t>
            </a:r>
            <a:r>
              <a:rPr lang="de-DE" sz="1400" dirty="0">
                <a:latin typeface="DM Sans" pitchFamily="2" charset="0"/>
                <a:sym typeface="Wingdings" panose="05000000000000000000" pitchFamily="2" charset="2"/>
              </a:rPr>
              <a:t> of human </a:t>
            </a:r>
            <a:r>
              <a:rPr lang="de-DE" sz="1400" dirty="0" err="1">
                <a:latin typeface="DM Sans" pitchFamily="2" charset="0"/>
                <a:sym typeface="Wingdings" panose="05000000000000000000" pitchFamily="2" charset="2"/>
              </a:rPr>
              <a:t>diseases</a:t>
            </a:r>
            <a:endParaRPr lang="de-DE" sz="1400" dirty="0">
              <a:latin typeface="DM Sans" pitchFamily="2" charset="0"/>
              <a:sym typeface="Wingdings" panose="05000000000000000000" pitchFamily="2" charset="2"/>
            </a:endParaRPr>
          </a:p>
        </p:txBody>
      </p:sp>
      <p:sp>
        <p:nvSpPr>
          <p:cNvPr id="17" name="Textfeld 16">
            <a:extLst>
              <a:ext uri="{FF2B5EF4-FFF2-40B4-BE49-F238E27FC236}">
                <a16:creationId xmlns:a16="http://schemas.microsoft.com/office/drawing/2014/main" id="{525A141A-7D6F-978F-A648-C427712FB495}"/>
              </a:ext>
            </a:extLst>
          </p:cNvPr>
          <p:cNvSpPr txBox="1"/>
          <p:nvPr/>
        </p:nvSpPr>
        <p:spPr>
          <a:xfrm rot="5400000">
            <a:off x="6253260" y="1658810"/>
            <a:ext cx="343912" cy="307777"/>
          </a:xfrm>
          <a:prstGeom prst="rect">
            <a:avLst/>
          </a:prstGeom>
          <a:noFill/>
        </p:spPr>
        <p:txBody>
          <a:bodyPr wrap="square">
            <a:spAutoFit/>
          </a:bodyPr>
          <a:lstStyle/>
          <a:p>
            <a:r>
              <a:rPr lang="en-US" dirty="0"/>
              <a:t>▶</a:t>
            </a:r>
          </a:p>
        </p:txBody>
      </p:sp>
      <p:sp>
        <p:nvSpPr>
          <p:cNvPr id="18" name="Textfeld 17">
            <a:extLst>
              <a:ext uri="{FF2B5EF4-FFF2-40B4-BE49-F238E27FC236}">
                <a16:creationId xmlns:a16="http://schemas.microsoft.com/office/drawing/2014/main" id="{06E5B1C4-4EB5-E619-E28A-5DDB8EE8263B}"/>
              </a:ext>
            </a:extLst>
          </p:cNvPr>
          <p:cNvSpPr txBox="1"/>
          <p:nvPr/>
        </p:nvSpPr>
        <p:spPr>
          <a:xfrm>
            <a:off x="4622650" y="2010352"/>
            <a:ext cx="2934101" cy="307777"/>
          </a:xfrm>
          <a:prstGeom prst="rect">
            <a:avLst/>
          </a:prstGeom>
          <a:noFill/>
        </p:spPr>
        <p:txBody>
          <a:bodyPr wrap="square">
            <a:spAutoFit/>
          </a:bodyPr>
          <a:lstStyle/>
          <a:p>
            <a:pPr marL="285750" indent="-285750">
              <a:buFont typeface="Arial" panose="020B0604020202020204" pitchFamily="34" charset="0"/>
              <a:buChar char="•"/>
            </a:pPr>
            <a:r>
              <a:rPr lang="de-DE" sz="1400" dirty="0" err="1">
                <a:latin typeface="DM Sans" pitchFamily="2" charset="0"/>
                <a:sym typeface="Wingdings" panose="05000000000000000000" pitchFamily="2" charset="2"/>
              </a:rPr>
              <a:t>Comparison</a:t>
            </a:r>
            <a:r>
              <a:rPr lang="de-DE" sz="1400" dirty="0">
                <a:latin typeface="DM Sans" pitchFamily="2" charset="0"/>
                <a:sym typeface="Wingdings" panose="05000000000000000000" pitchFamily="2" charset="2"/>
              </a:rPr>
              <a:t> </a:t>
            </a:r>
            <a:r>
              <a:rPr lang="de-DE" sz="1400" dirty="0" err="1">
                <a:latin typeface="DM Sans" pitchFamily="2" charset="0"/>
                <a:sym typeface="Wingdings" panose="05000000000000000000" pitchFamily="2" charset="2"/>
              </a:rPr>
              <a:t>with</a:t>
            </a:r>
            <a:r>
              <a:rPr lang="de-DE" sz="1400" dirty="0">
                <a:latin typeface="DM Sans" pitchFamily="2" charset="0"/>
                <a:sym typeface="Wingdings" panose="05000000000000000000" pitchFamily="2" charset="2"/>
              </a:rPr>
              <a:t> </a:t>
            </a:r>
            <a:r>
              <a:rPr lang="de-DE" sz="1400" dirty="0" err="1">
                <a:latin typeface="DM Sans" pitchFamily="2" charset="0"/>
                <a:sym typeface="Wingdings" panose="05000000000000000000" pitchFamily="2" charset="2"/>
              </a:rPr>
              <a:t>data</a:t>
            </a:r>
            <a:r>
              <a:rPr lang="de-DE" sz="1400" dirty="0">
                <a:latin typeface="DM Sans" pitchFamily="2" charset="0"/>
                <a:sym typeface="Wingdings" panose="05000000000000000000" pitchFamily="2" charset="2"/>
              </a:rPr>
              <a:t> </a:t>
            </a:r>
            <a:r>
              <a:rPr lang="de-DE" sz="1400" dirty="0" err="1">
                <a:latin typeface="DM Sans" pitchFamily="2" charset="0"/>
                <a:sym typeface="Wingdings" panose="05000000000000000000" pitchFamily="2" charset="2"/>
              </a:rPr>
              <a:t>bases</a:t>
            </a:r>
            <a:endParaRPr lang="de-DE" sz="1400" dirty="0">
              <a:latin typeface="DM Sans" pitchFamily="2" charset="0"/>
              <a:sym typeface="Wingdings" panose="05000000000000000000" pitchFamily="2" charset="2"/>
            </a:endParaRPr>
          </a:p>
        </p:txBody>
      </p:sp>
      <p:sp>
        <p:nvSpPr>
          <p:cNvPr id="20" name="Textfeld 19">
            <a:extLst>
              <a:ext uri="{FF2B5EF4-FFF2-40B4-BE49-F238E27FC236}">
                <a16:creationId xmlns:a16="http://schemas.microsoft.com/office/drawing/2014/main" id="{6F876757-337F-642D-A346-2FC13888C9E8}"/>
              </a:ext>
            </a:extLst>
          </p:cNvPr>
          <p:cNvSpPr txBox="1"/>
          <p:nvPr/>
        </p:nvSpPr>
        <p:spPr>
          <a:xfrm rot="5400000">
            <a:off x="6253259" y="2361894"/>
            <a:ext cx="343912" cy="307777"/>
          </a:xfrm>
          <a:prstGeom prst="rect">
            <a:avLst/>
          </a:prstGeom>
          <a:noFill/>
        </p:spPr>
        <p:txBody>
          <a:bodyPr wrap="square">
            <a:spAutoFit/>
          </a:bodyPr>
          <a:lstStyle/>
          <a:p>
            <a:r>
              <a:rPr lang="en-US" dirty="0"/>
              <a:t>▶</a:t>
            </a:r>
          </a:p>
        </p:txBody>
      </p:sp>
      <p:sp>
        <p:nvSpPr>
          <p:cNvPr id="21" name="Textfeld 20">
            <a:extLst>
              <a:ext uri="{FF2B5EF4-FFF2-40B4-BE49-F238E27FC236}">
                <a16:creationId xmlns:a16="http://schemas.microsoft.com/office/drawing/2014/main" id="{34286239-2110-972E-56A8-7A106DDDE8F9}"/>
              </a:ext>
            </a:extLst>
          </p:cNvPr>
          <p:cNvSpPr txBox="1"/>
          <p:nvPr/>
        </p:nvSpPr>
        <p:spPr>
          <a:xfrm rot="5400000">
            <a:off x="6253258" y="3066612"/>
            <a:ext cx="343912" cy="307777"/>
          </a:xfrm>
          <a:prstGeom prst="rect">
            <a:avLst/>
          </a:prstGeom>
          <a:noFill/>
        </p:spPr>
        <p:txBody>
          <a:bodyPr wrap="square">
            <a:spAutoFit/>
          </a:bodyPr>
          <a:lstStyle/>
          <a:p>
            <a:r>
              <a:rPr lang="en-US" dirty="0"/>
              <a:t>▶</a:t>
            </a:r>
          </a:p>
        </p:txBody>
      </p:sp>
      <p:sp>
        <p:nvSpPr>
          <p:cNvPr id="22" name="Textfeld 21">
            <a:extLst>
              <a:ext uri="{FF2B5EF4-FFF2-40B4-BE49-F238E27FC236}">
                <a16:creationId xmlns:a16="http://schemas.microsoft.com/office/drawing/2014/main" id="{2C7D632A-D444-6994-BBBE-429BD7859FD9}"/>
              </a:ext>
            </a:extLst>
          </p:cNvPr>
          <p:cNvSpPr txBox="1"/>
          <p:nvPr/>
        </p:nvSpPr>
        <p:spPr>
          <a:xfrm>
            <a:off x="342900" y="342900"/>
            <a:ext cx="1817673"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Discussion</a:t>
            </a:r>
            <a:r>
              <a:rPr lang="de-DE" sz="2400" b="1" dirty="0">
                <a:latin typeface="DM Sans" pitchFamily="2" charset="0"/>
                <a:cs typeface="Calibri Light" panose="020F0302020204030204" pitchFamily="34" charset="0"/>
              </a:rPr>
              <a:t> </a:t>
            </a:r>
          </a:p>
        </p:txBody>
      </p:sp>
      <p:sp>
        <p:nvSpPr>
          <p:cNvPr id="23" name="Textfeld 22">
            <a:extLst>
              <a:ext uri="{FF2B5EF4-FFF2-40B4-BE49-F238E27FC236}">
                <a16:creationId xmlns:a16="http://schemas.microsoft.com/office/drawing/2014/main" id="{3B94FE2F-89D5-B90C-2732-B210E9FBDED3}"/>
              </a:ext>
            </a:extLst>
          </p:cNvPr>
          <p:cNvSpPr txBox="1"/>
          <p:nvPr/>
        </p:nvSpPr>
        <p:spPr>
          <a:xfrm>
            <a:off x="4954012" y="341412"/>
            <a:ext cx="2320727"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Conclusion</a:t>
            </a:r>
            <a:r>
              <a:rPr lang="de-DE" sz="2400" b="1" dirty="0">
                <a:latin typeface="DM Sans" pitchFamily="2" charset="0"/>
                <a:cs typeface="Calibri Light" panose="020F0302020204030204" pitchFamily="34" charset="0"/>
              </a:rPr>
              <a:t> </a:t>
            </a:r>
          </a:p>
        </p:txBody>
      </p:sp>
      <p:sp>
        <p:nvSpPr>
          <p:cNvPr id="25" name="Textfeld 24">
            <a:extLst>
              <a:ext uri="{FF2B5EF4-FFF2-40B4-BE49-F238E27FC236}">
                <a16:creationId xmlns:a16="http://schemas.microsoft.com/office/drawing/2014/main" id="{968B7E55-664F-9953-3546-AE8AECC5D161}"/>
              </a:ext>
            </a:extLst>
          </p:cNvPr>
          <p:cNvSpPr txBox="1"/>
          <p:nvPr/>
        </p:nvSpPr>
        <p:spPr>
          <a:xfrm>
            <a:off x="371531" y="1117522"/>
            <a:ext cx="3578083" cy="523220"/>
          </a:xfrm>
          <a:prstGeom prst="rect">
            <a:avLst/>
          </a:prstGeom>
          <a:noFill/>
        </p:spPr>
        <p:txBody>
          <a:bodyPr wrap="square">
            <a:spAutoFit/>
          </a:bodyPr>
          <a:lstStyle/>
          <a:p>
            <a:pPr marL="285750" indent="-285750">
              <a:buFont typeface="Arial" panose="020B0604020202020204" pitchFamily="34" charset="0"/>
              <a:buChar char="•"/>
            </a:pPr>
            <a:r>
              <a:rPr lang="de-DE" dirty="0" err="1">
                <a:latin typeface="DM Sans" pitchFamily="2" charset="0"/>
              </a:rPr>
              <a:t>We</a:t>
            </a:r>
            <a:r>
              <a:rPr lang="de-DE" dirty="0">
                <a:latin typeface="DM Sans" pitchFamily="2" charset="0"/>
              </a:rPr>
              <a:t> </a:t>
            </a:r>
            <a:r>
              <a:rPr lang="de-DE" dirty="0" err="1">
                <a:latin typeface="DM Sans" pitchFamily="2" charset="0"/>
              </a:rPr>
              <a:t>computed</a:t>
            </a:r>
            <a:r>
              <a:rPr lang="de-DE" dirty="0">
                <a:latin typeface="DM Sans" pitchFamily="2" charset="0"/>
              </a:rPr>
              <a:t> </a:t>
            </a:r>
            <a:r>
              <a:rPr lang="de-DE" dirty="0" err="1">
                <a:latin typeface="DM Sans" pitchFamily="2" charset="0"/>
              </a:rPr>
              <a:t>local</a:t>
            </a:r>
            <a:r>
              <a:rPr lang="de-DE" dirty="0">
                <a:latin typeface="DM Sans" pitchFamily="2" charset="0"/>
              </a:rPr>
              <a:t> </a:t>
            </a:r>
            <a:r>
              <a:rPr lang="de-DE" dirty="0" err="1">
                <a:latin typeface="DM Sans" pitchFamily="2" charset="0"/>
              </a:rPr>
              <a:t>maxima</a:t>
            </a:r>
            <a:r>
              <a:rPr lang="de-DE" dirty="0">
                <a:latin typeface="DM Sans" pitchFamily="2" charset="0"/>
              </a:rPr>
              <a:t> but </a:t>
            </a:r>
            <a:r>
              <a:rPr lang="de-DE" dirty="0" err="1">
                <a:latin typeface="DM Sans" pitchFamily="2" charset="0"/>
              </a:rPr>
              <a:t>did</a:t>
            </a:r>
            <a:r>
              <a:rPr lang="de-DE" dirty="0">
                <a:latin typeface="DM Sans" pitchFamily="2" charset="0"/>
              </a:rPr>
              <a:t> not </a:t>
            </a:r>
            <a:r>
              <a:rPr lang="de-DE" dirty="0" err="1">
                <a:latin typeface="DM Sans" pitchFamily="2" charset="0"/>
              </a:rPr>
              <a:t>use</a:t>
            </a:r>
            <a:r>
              <a:rPr lang="de-DE" dirty="0">
                <a:latin typeface="DM Sans" pitchFamily="2" charset="0"/>
              </a:rPr>
              <a:t> </a:t>
            </a:r>
            <a:r>
              <a:rPr lang="de-DE" dirty="0" err="1">
                <a:latin typeface="DM Sans" pitchFamily="2" charset="0"/>
              </a:rPr>
              <a:t>them</a:t>
            </a:r>
            <a:r>
              <a:rPr lang="de-DE" dirty="0">
                <a:latin typeface="DM Sans" pitchFamily="2" charset="0"/>
              </a:rPr>
              <a:t> in </a:t>
            </a:r>
            <a:r>
              <a:rPr lang="de-DE" dirty="0" err="1">
                <a:latin typeface="DM Sans" pitchFamily="2" charset="0"/>
              </a:rPr>
              <a:t>our</a:t>
            </a:r>
            <a:r>
              <a:rPr lang="de-DE" dirty="0">
                <a:latin typeface="DM Sans" pitchFamily="2" charset="0"/>
              </a:rPr>
              <a:t> </a:t>
            </a:r>
            <a:r>
              <a:rPr lang="de-DE" dirty="0" err="1">
                <a:latin typeface="DM Sans" pitchFamily="2" charset="0"/>
              </a:rPr>
              <a:t>analysis</a:t>
            </a:r>
            <a:endParaRPr lang="de-DE" dirty="0">
              <a:latin typeface="DM Sans" pitchFamily="2" charset="0"/>
            </a:endParaRPr>
          </a:p>
        </p:txBody>
      </p:sp>
      <p:sp>
        <p:nvSpPr>
          <p:cNvPr id="27" name="Textfeld 26">
            <a:extLst>
              <a:ext uri="{FF2B5EF4-FFF2-40B4-BE49-F238E27FC236}">
                <a16:creationId xmlns:a16="http://schemas.microsoft.com/office/drawing/2014/main" id="{2947E892-1A30-6D91-0397-F656A2C899C2}"/>
              </a:ext>
            </a:extLst>
          </p:cNvPr>
          <p:cNvSpPr txBox="1"/>
          <p:nvPr/>
        </p:nvSpPr>
        <p:spPr>
          <a:xfrm>
            <a:off x="342900" y="2073640"/>
            <a:ext cx="4018705" cy="738664"/>
          </a:xfrm>
          <a:prstGeom prst="rect">
            <a:avLst/>
          </a:prstGeom>
          <a:noFill/>
        </p:spPr>
        <p:txBody>
          <a:bodyPr wrap="square">
            <a:spAutoFit/>
          </a:bodyPr>
          <a:lstStyle/>
          <a:p>
            <a:pPr marL="285750" indent="-285750">
              <a:buFont typeface="Arial" panose="020B0604020202020204" pitchFamily="34" charset="0"/>
              <a:buChar char="•"/>
            </a:pPr>
            <a:r>
              <a:rPr lang="de-DE" dirty="0" err="1">
                <a:latin typeface="DM Sans" pitchFamily="2" charset="0"/>
              </a:rPr>
              <a:t>Selection</a:t>
            </a:r>
            <a:r>
              <a:rPr lang="de-DE" dirty="0">
                <a:latin typeface="DM Sans" pitchFamily="2" charset="0"/>
              </a:rPr>
              <a:t> </a:t>
            </a:r>
            <a:r>
              <a:rPr lang="de-DE" dirty="0" err="1">
                <a:latin typeface="DM Sans" pitchFamily="2" charset="0"/>
              </a:rPr>
              <a:t>criteria</a:t>
            </a:r>
            <a:r>
              <a:rPr lang="de-DE" dirty="0">
                <a:latin typeface="DM Sans" pitchFamily="2" charset="0"/>
              </a:rPr>
              <a:t> (e.g., </a:t>
            </a:r>
            <a:r>
              <a:rPr lang="de-DE" dirty="0" err="1">
                <a:latin typeface="DM Sans" pitchFamily="2" charset="0"/>
              </a:rPr>
              <a:t>required</a:t>
            </a:r>
            <a:r>
              <a:rPr lang="de-DE" dirty="0">
                <a:latin typeface="DM Sans" pitchFamily="2" charset="0"/>
              </a:rPr>
              <a:t> </a:t>
            </a:r>
            <a:r>
              <a:rPr lang="de-DE" dirty="0" err="1">
                <a:latin typeface="DM Sans" pitchFamily="2" charset="0"/>
              </a:rPr>
              <a:t>magnitude</a:t>
            </a:r>
            <a:r>
              <a:rPr lang="de-DE" dirty="0">
                <a:latin typeface="DM Sans" pitchFamily="2" charset="0"/>
              </a:rPr>
              <a:t> of shift) </a:t>
            </a:r>
            <a:r>
              <a:rPr lang="de-DE" dirty="0" err="1">
                <a:latin typeface="DM Sans" pitchFamily="2" charset="0"/>
              </a:rPr>
              <a:t>represent</a:t>
            </a:r>
            <a:r>
              <a:rPr lang="de-DE" dirty="0">
                <a:latin typeface="DM Sans" pitchFamily="2" charset="0"/>
              </a:rPr>
              <a:t> a </a:t>
            </a:r>
            <a:r>
              <a:rPr lang="de-DE" dirty="0" err="1">
                <a:latin typeface="DM Sans" pitchFamily="2" charset="0"/>
              </a:rPr>
              <a:t>major</a:t>
            </a:r>
            <a:r>
              <a:rPr lang="de-DE" dirty="0">
                <a:latin typeface="DM Sans" pitchFamily="2" charset="0"/>
              </a:rPr>
              <a:t> variable </a:t>
            </a:r>
            <a:r>
              <a:rPr lang="de-DE" dirty="0" err="1">
                <a:latin typeface="DM Sans" pitchFamily="2" charset="0"/>
              </a:rPr>
              <a:t>that</a:t>
            </a:r>
            <a:r>
              <a:rPr lang="de-DE" dirty="0">
                <a:latin typeface="DM Sans" pitchFamily="2" charset="0"/>
              </a:rPr>
              <a:t> </a:t>
            </a:r>
            <a:r>
              <a:rPr lang="de-DE" dirty="0" err="1">
                <a:latin typeface="DM Sans" pitchFamily="2" charset="0"/>
              </a:rPr>
              <a:t>affects</a:t>
            </a:r>
            <a:r>
              <a:rPr lang="de-DE" dirty="0">
                <a:latin typeface="DM Sans" pitchFamily="2" charset="0"/>
              </a:rPr>
              <a:t> </a:t>
            </a:r>
            <a:r>
              <a:rPr lang="de-DE" dirty="0" err="1">
                <a:latin typeface="DM Sans" pitchFamily="2" charset="0"/>
              </a:rPr>
              <a:t>our</a:t>
            </a:r>
            <a:r>
              <a:rPr lang="de-DE" dirty="0">
                <a:latin typeface="DM Sans" pitchFamily="2" charset="0"/>
              </a:rPr>
              <a:t> </a:t>
            </a:r>
            <a:r>
              <a:rPr lang="de-DE" dirty="0" err="1">
                <a:latin typeface="DM Sans" pitchFamily="2" charset="0"/>
              </a:rPr>
              <a:t>results</a:t>
            </a:r>
            <a:endParaRPr lang="de-DE" dirty="0">
              <a:latin typeface="DM Sans" pitchFamily="2" charset="0"/>
            </a:endParaRPr>
          </a:p>
        </p:txBody>
      </p:sp>
      <p:sp>
        <p:nvSpPr>
          <p:cNvPr id="29" name="Textfeld 28">
            <a:extLst>
              <a:ext uri="{FF2B5EF4-FFF2-40B4-BE49-F238E27FC236}">
                <a16:creationId xmlns:a16="http://schemas.microsoft.com/office/drawing/2014/main" id="{109757D4-5B69-911F-4C41-EC524A07BFA0}"/>
              </a:ext>
            </a:extLst>
          </p:cNvPr>
          <p:cNvSpPr txBox="1"/>
          <p:nvPr/>
        </p:nvSpPr>
        <p:spPr>
          <a:xfrm>
            <a:off x="407672" y="3418726"/>
            <a:ext cx="3505800" cy="523220"/>
          </a:xfrm>
          <a:prstGeom prst="rect">
            <a:avLst/>
          </a:prstGeom>
          <a:noFill/>
        </p:spPr>
        <p:txBody>
          <a:bodyPr wrap="square">
            <a:spAutoFit/>
          </a:bodyPr>
          <a:lstStyle/>
          <a:p>
            <a:pPr marL="285750" indent="-285750">
              <a:buFont typeface="Arial" panose="020B0604020202020204" pitchFamily="34" charset="0"/>
              <a:buChar char="•"/>
            </a:pPr>
            <a:r>
              <a:rPr lang="de-DE" dirty="0" err="1">
                <a:latin typeface="DM Sans" pitchFamily="2" charset="0"/>
              </a:rPr>
              <a:t>We</a:t>
            </a:r>
            <a:r>
              <a:rPr lang="de-DE" dirty="0">
                <a:latin typeface="DM Sans" pitchFamily="2" charset="0"/>
              </a:rPr>
              <a:t> </a:t>
            </a:r>
            <a:r>
              <a:rPr lang="de-DE" dirty="0" err="1">
                <a:latin typeface="DM Sans" pitchFamily="2" charset="0"/>
              </a:rPr>
              <a:t>evaluated</a:t>
            </a:r>
            <a:r>
              <a:rPr lang="de-DE" dirty="0">
                <a:latin typeface="DM Sans" pitchFamily="2" charset="0"/>
              </a:rPr>
              <a:t> </a:t>
            </a:r>
            <a:r>
              <a:rPr lang="de-DE" dirty="0" err="1">
                <a:latin typeface="DM Sans" pitchFamily="2" charset="0"/>
              </a:rPr>
              <a:t>our</a:t>
            </a:r>
            <a:r>
              <a:rPr lang="de-DE" dirty="0">
                <a:latin typeface="DM Sans" pitchFamily="2" charset="0"/>
              </a:rPr>
              <a:t> </a:t>
            </a:r>
            <a:r>
              <a:rPr lang="de-DE" dirty="0" err="1">
                <a:latin typeface="DM Sans" pitchFamily="2" charset="0"/>
              </a:rPr>
              <a:t>performance</a:t>
            </a:r>
            <a:r>
              <a:rPr lang="de-DE" dirty="0">
                <a:latin typeface="DM Sans" pitchFamily="2" charset="0"/>
              </a:rPr>
              <a:t> </a:t>
            </a:r>
            <a:r>
              <a:rPr lang="de-DE" dirty="0" err="1">
                <a:latin typeface="DM Sans" pitchFamily="2" charset="0"/>
              </a:rPr>
              <a:t>by</a:t>
            </a:r>
            <a:r>
              <a:rPr lang="de-DE" dirty="0">
                <a:latin typeface="DM Sans" pitchFamily="2" charset="0"/>
              </a:rPr>
              <a:t> </a:t>
            </a:r>
            <a:r>
              <a:rPr lang="de-DE" dirty="0" err="1">
                <a:latin typeface="DM Sans" pitchFamily="2" charset="0"/>
              </a:rPr>
              <a:t>comparing</a:t>
            </a:r>
            <a:r>
              <a:rPr lang="de-DE" dirty="0">
                <a:latin typeface="DM Sans" pitchFamily="2" charset="0"/>
              </a:rPr>
              <a:t> R-</a:t>
            </a:r>
            <a:r>
              <a:rPr lang="de-DE" dirty="0" err="1">
                <a:latin typeface="DM Sans" pitchFamily="2" charset="0"/>
              </a:rPr>
              <a:t>DeePs</a:t>
            </a:r>
            <a:r>
              <a:rPr lang="de-DE" dirty="0">
                <a:latin typeface="DM Sans" pitchFamily="2" charset="0"/>
              </a:rPr>
              <a:t> and RBP</a:t>
            </a:r>
          </a:p>
        </p:txBody>
      </p:sp>
    </p:spTree>
    <p:extLst>
      <p:ext uri="{BB962C8B-B14F-4D97-AF65-F5344CB8AC3E}">
        <p14:creationId xmlns:p14="http://schemas.microsoft.com/office/powerpoint/2010/main" val="1744659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238225"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References</a:t>
            </a:r>
          </a:p>
        </p:txBody>
      </p:sp>
      <p:sp>
        <p:nvSpPr>
          <p:cNvPr id="3" name="Textfeld 2">
            <a:extLst>
              <a:ext uri="{FF2B5EF4-FFF2-40B4-BE49-F238E27FC236}">
                <a16:creationId xmlns:a16="http://schemas.microsoft.com/office/drawing/2014/main" id="{DEC41AC9-F260-88EA-FBB5-72AD1CDB864A}"/>
              </a:ext>
            </a:extLst>
          </p:cNvPr>
          <p:cNvSpPr txBox="1"/>
          <p:nvPr/>
        </p:nvSpPr>
        <p:spPr>
          <a:xfrm>
            <a:off x="353683" y="696615"/>
            <a:ext cx="7349066" cy="4885953"/>
          </a:xfrm>
          <a:prstGeom prst="rect">
            <a:avLst/>
          </a:prstGeom>
          <a:noFill/>
        </p:spPr>
        <p:txBody>
          <a:bodyPr wrap="square" rtlCol="0">
            <a:spAutoFit/>
          </a:bodyPr>
          <a:lstStyle/>
          <a:p>
            <a:pPr defTabSz="806450">
              <a:tabLst>
                <a:tab pos="361950" algn="l"/>
              </a:tabLst>
            </a:pPr>
            <a:r>
              <a:rPr lang="en-US" sz="1000" dirty="0">
                <a:latin typeface="DM Sans" pitchFamily="2" charset="0"/>
              </a:rPr>
              <a:t>[1] 	</a:t>
            </a:r>
            <a:r>
              <a:rPr lang="en-US" sz="1000" dirty="0" err="1">
                <a:latin typeface="DM Sans" pitchFamily="2" charset="0"/>
              </a:rPr>
              <a:t>Bielli</a:t>
            </a:r>
            <a:r>
              <a:rPr lang="en-US" sz="1000" dirty="0">
                <a:latin typeface="DM Sans" pitchFamily="2" charset="0"/>
              </a:rPr>
              <a:t>, P., </a:t>
            </a:r>
            <a:r>
              <a:rPr lang="en-US" sz="1000" dirty="0" err="1">
                <a:latin typeface="DM Sans" pitchFamily="2" charset="0"/>
              </a:rPr>
              <a:t>Busà</a:t>
            </a:r>
            <a:r>
              <a:rPr lang="en-US" sz="1000" dirty="0">
                <a:latin typeface="DM Sans" pitchFamily="2" charset="0"/>
              </a:rPr>
              <a:t>, R., </a:t>
            </a:r>
            <a:r>
              <a:rPr lang="en-US" sz="1000" dirty="0" err="1">
                <a:latin typeface="DM Sans" pitchFamily="2" charset="0"/>
              </a:rPr>
              <a:t>Paronetto</a:t>
            </a:r>
            <a:r>
              <a:rPr lang="en-US" sz="1000" dirty="0">
                <a:latin typeface="DM Sans" pitchFamily="2" charset="0"/>
              </a:rPr>
              <a:t>, M.P., and </a:t>
            </a:r>
            <a:r>
              <a:rPr lang="en-US" sz="1000" dirty="0" err="1">
                <a:latin typeface="DM Sans" pitchFamily="2" charset="0"/>
              </a:rPr>
              <a:t>Sette</a:t>
            </a:r>
            <a:r>
              <a:rPr lang="en-US" sz="1000" dirty="0">
                <a:latin typeface="DM Sans" pitchFamily="2" charset="0"/>
              </a:rPr>
              <a:t>, C. (2011). The RNA-binding protein Sam68 is a multifunctional player in 	human cancer. </a:t>
            </a:r>
            <a:r>
              <a:rPr lang="en-US" sz="1000" dirty="0" err="1">
                <a:latin typeface="DM Sans" pitchFamily="2" charset="0"/>
              </a:rPr>
              <a:t>Endocr</a:t>
            </a:r>
            <a:r>
              <a:rPr lang="en-US" sz="1000" dirty="0">
                <a:latin typeface="DM Sans" pitchFamily="2" charset="0"/>
              </a:rPr>
              <a:t> </a:t>
            </a:r>
            <a:r>
              <a:rPr lang="en-US" sz="1000" dirty="0" err="1">
                <a:latin typeface="DM Sans" pitchFamily="2" charset="0"/>
              </a:rPr>
              <a:t>Relat</a:t>
            </a:r>
            <a:r>
              <a:rPr lang="en-US" sz="1000" dirty="0">
                <a:latin typeface="DM Sans" pitchFamily="2" charset="0"/>
              </a:rPr>
              <a:t> Cancer</a:t>
            </a:r>
            <a:r>
              <a:rPr lang="en-US" sz="1000" i="1" dirty="0">
                <a:latin typeface="DM Sans" pitchFamily="2" charset="0"/>
              </a:rPr>
              <a:t> 18</a:t>
            </a:r>
            <a:r>
              <a:rPr lang="en-US" sz="1000" dirty="0">
                <a:latin typeface="DM Sans" pitchFamily="2" charset="0"/>
              </a:rPr>
              <a:t>, R91-r102.</a:t>
            </a:r>
          </a:p>
          <a:p>
            <a:endParaRPr lang="en-US" sz="1000" dirty="0">
              <a:latin typeface="DM Sans" pitchFamily="2" charset="0"/>
            </a:endParaRPr>
          </a:p>
          <a:p>
            <a:pPr defTabSz="361950"/>
            <a:r>
              <a:rPr lang="en-US" sz="1000" dirty="0">
                <a:latin typeface="DM Sans" pitchFamily="2" charset="0"/>
              </a:rPr>
              <a:t>[2]</a:t>
            </a:r>
            <a:r>
              <a:rPr lang="en-US" sz="1000" i="1" dirty="0">
                <a:latin typeface="DM Sans" pitchFamily="2" charset="0"/>
              </a:rPr>
              <a:t> 	</a:t>
            </a:r>
            <a:r>
              <a:rPr lang="en-US" sz="1000" dirty="0" err="1">
                <a:latin typeface="DM Sans" pitchFamily="2" charset="0"/>
              </a:rPr>
              <a:t>Abdelmohsen</a:t>
            </a:r>
            <a:r>
              <a:rPr lang="en-US" sz="1000" dirty="0">
                <a:latin typeface="DM Sans" pitchFamily="2" charset="0"/>
              </a:rPr>
              <a:t>, K., and Gorospe, M. (2010). Posttranscriptional regulation of cancer traits by </a:t>
            </a:r>
            <a:r>
              <a:rPr lang="en-US" sz="1000" dirty="0" err="1">
                <a:latin typeface="DM Sans" pitchFamily="2" charset="0"/>
              </a:rPr>
              <a:t>HuR</a:t>
            </a:r>
            <a:r>
              <a:rPr lang="en-US" sz="1000" dirty="0">
                <a:latin typeface="DM Sans" pitchFamily="2" charset="0"/>
              </a:rPr>
              <a:t>. Wiley </a:t>
            </a:r>
            <a:r>
              <a:rPr lang="en-US" sz="1000" dirty="0" err="1">
                <a:latin typeface="DM Sans" pitchFamily="2" charset="0"/>
              </a:rPr>
              <a:t>Interdiscip</a:t>
            </a:r>
            <a:r>
              <a:rPr lang="en-US" sz="1000" dirty="0">
                <a:latin typeface="DM Sans" pitchFamily="2" charset="0"/>
              </a:rPr>
              <a:t> 	Rev RNA</a:t>
            </a:r>
            <a:r>
              <a:rPr lang="en-US" sz="1000" i="1" dirty="0">
                <a:latin typeface="DM Sans" pitchFamily="2" charset="0"/>
              </a:rPr>
              <a:t> 1</a:t>
            </a:r>
            <a:r>
              <a:rPr lang="en-US" sz="1000" dirty="0">
                <a:latin typeface="DM Sans" pitchFamily="2" charset="0"/>
              </a:rPr>
              <a:t>, 214-229.</a:t>
            </a:r>
          </a:p>
          <a:p>
            <a:endParaRPr lang="en-US" sz="1000" dirty="0">
              <a:latin typeface="DM Sans" pitchFamily="2" charset="0"/>
            </a:endParaRPr>
          </a:p>
          <a:p>
            <a:pPr>
              <a:tabLst>
                <a:tab pos="361950" algn="l"/>
              </a:tabLst>
            </a:pPr>
            <a:r>
              <a:rPr lang="en-US" sz="1000" dirty="0">
                <a:latin typeface="DM Sans" pitchFamily="2" charset="0"/>
              </a:rPr>
              <a:t>[3]</a:t>
            </a:r>
            <a:r>
              <a:rPr lang="en-US" sz="1000" i="1" dirty="0">
                <a:latin typeface="DM Sans" pitchFamily="2" charset="0"/>
              </a:rPr>
              <a:t> 	</a:t>
            </a:r>
            <a:r>
              <a:rPr lang="en-US" sz="1000" dirty="0">
                <a:latin typeface="DM Sans" pitchFamily="2" charset="0"/>
              </a:rPr>
              <a:t>Qian, J., </a:t>
            </a:r>
            <a:r>
              <a:rPr lang="en-US" sz="1000" dirty="0" err="1">
                <a:latin typeface="DM Sans" pitchFamily="2" charset="0"/>
              </a:rPr>
              <a:t>Hassanein</a:t>
            </a:r>
            <a:r>
              <a:rPr lang="en-US" sz="1000" dirty="0">
                <a:latin typeface="DM Sans" pitchFamily="2" charset="0"/>
              </a:rPr>
              <a:t>, M., Hoeksema, M.D., Harris, B.K., Zou, Y., Chen, H., Lu, P., Eisenberg, R., Wang, J., Espinosa, A.</a:t>
            </a:r>
            <a:r>
              <a:rPr lang="en-US" sz="1000" i="1" dirty="0">
                <a:latin typeface="DM Sans" pitchFamily="2" charset="0"/>
              </a:rPr>
              <a:t>, et al.</a:t>
            </a:r>
            <a:r>
              <a:rPr lang="en-US" sz="1000" dirty="0">
                <a:latin typeface="DM Sans" pitchFamily="2" charset="0"/>
              </a:rPr>
              <a:t> 	(2015). The RNA binding protein FXR1 is a new driver in the 3q26-29 amplicon and predicts poor prognosis in human 	cancers. Proc Natl </a:t>
            </a:r>
            <a:r>
              <a:rPr lang="en-US" sz="1000" dirty="0" err="1">
                <a:latin typeface="DM Sans" pitchFamily="2" charset="0"/>
              </a:rPr>
              <a:t>Acad</a:t>
            </a:r>
            <a:r>
              <a:rPr lang="en-US" sz="1000" dirty="0">
                <a:latin typeface="DM Sans" pitchFamily="2" charset="0"/>
              </a:rPr>
              <a:t> Sci U S A</a:t>
            </a:r>
            <a:r>
              <a:rPr lang="en-US" sz="1000" i="1" dirty="0">
                <a:latin typeface="DM Sans" pitchFamily="2" charset="0"/>
              </a:rPr>
              <a:t> 112</a:t>
            </a:r>
            <a:r>
              <a:rPr lang="en-US" sz="1000" dirty="0">
                <a:latin typeface="DM Sans" pitchFamily="2" charset="0"/>
              </a:rPr>
              <a:t>, 3469-3474.</a:t>
            </a:r>
          </a:p>
          <a:p>
            <a:endParaRPr lang="en-US" sz="1000" dirty="0">
              <a:latin typeface="DM Sans" pitchFamily="2" charset="0"/>
            </a:endParaRPr>
          </a:p>
          <a:p>
            <a:pPr>
              <a:tabLst>
                <a:tab pos="361950" algn="l"/>
              </a:tabLst>
            </a:pPr>
            <a:r>
              <a:rPr lang="en-US" sz="1000" dirty="0">
                <a:latin typeface="DM Sans" pitchFamily="2" charset="0"/>
              </a:rPr>
              <a:t>[4]</a:t>
            </a:r>
            <a:r>
              <a:rPr lang="en-US" sz="1000" i="1" dirty="0">
                <a:latin typeface="DM Sans" pitchFamily="2" charset="0"/>
              </a:rPr>
              <a:t> 	</a:t>
            </a:r>
            <a:r>
              <a:rPr lang="en-US" sz="1000" dirty="0">
                <a:latin typeface="DM Sans" pitchFamily="2" charset="0"/>
              </a:rPr>
              <a:t>Feng, X., Ma, D., Zhao, J., Song, Y., Zhu, Y., Zhou, Q., Ma, F., Liu, X., Zhong, M., Liu, Y.</a:t>
            </a:r>
            <a:r>
              <a:rPr lang="en-US" sz="1000" i="1" dirty="0">
                <a:latin typeface="DM Sans" pitchFamily="2" charset="0"/>
              </a:rPr>
              <a:t>, et al.</a:t>
            </a:r>
            <a:r>
              <a:rPr lang="en-US" sz="1000" dirty="0">
                <a:latin typeface="DM Sans" pitchFamily="2" charset="0"/>
              </a:rPr>
              <a:t> (2020). UHMK1 promotes gastric 	cancer progression through reprogramming nucleotide metabolism. </a:t>
            </a:r>
            <a:r>
              <a:rPr lang="en-US" sz="1000" dirty="0" err="1">
                <a:latin typeface="DM Sans" pitchFamily="2" charset="0"/>
              </a:rPr>
              <a:t>Embo</a:t>
            </a:r>
            <a:r>
              <a:rPr lang="en-US" sz="1000" dirty="0">
                <a:latin typeface="DM Sans" pitchFamily="2" charset="0"/>
              </a:rPr>
              <a:t> j</a:t>
            </a:r>
            <a:r>
              <a:rPr lang="en-US" sz="1000" i="1" dirty="0">
                <a:latin typeface="DM Sans" pitchFamily="2" charset="0"/>
              </a:rPr>
              <a:t> 39</a:t>
            </a:r>
            <a:r>
              <a:rPr lang="en-US" sz="1000" dirty="0">
                <a:latin typeface="DM Sans" pitchFamily="2" charset="0"/>
              </a:rPr>
              <a:t>, e102541.</a:t>
            </a:r>
          </a:p>
          <a:p>
            <a:endParaRPr lang="en-US" sz="1000" dirty="0">
              <a:latin typeface="DM Sans" pitchFamily="2" charset="0"/>
            </a:endParaRPr>
          </a:p>
          <a:p>
            <a:pPr defTabSz="361950"/>
            <a:r>
              <a:rPr lang="en-US" sz="1000" dirty="0">
                <a:latin typeface="DM Sans" pitchFamily="2" charset="0"/>
              </a:rPr>
              <a:t>[5] 	Wang, Z.L., Li, B., Luo, Y.X., Lin, Q., Liu, S.R., Zhang, X.Q., Zhou, H., Yang, J.H., and Qu, L.H. (2018). Comprehensive Genomic 	Characterization of RNA-Binding Proteins across Human Cancers. Cell Rep</a:t>
            </a:r>
            <a:r>
              <a:rPr lang="en-US" sz="1000" i="1" dirty="0">
                <a:latin typeface="DM Sans" pitchFamily="2" charset="0"/>
              </a:rPr>
              <a:t> 22</a:t>
            </a:r>
            <a:r>
              <a:rPr lang="en-US" sz="1000" dirty="0">
                <a:latin typeface="DM Sans" pitchFamily="2" charset="0"/>
              </a:rPr>
              <a:t>, 286-298.</a:t>
            </a:r>
          </a:p>
          <a:p>
            <a:endParaRPr lang="en-US" sz="1000" dirty="0">
              <a:latin typeface="DM Sans" pitchFamily="2" charset="0"/>
            </a:endParaRPr>
          </a:p>
          <a:p>
            <a:pPr defTabSz="361950"/>
            <a:r>
              <a:rPr lang="en-US" sz="1000" dirty="0">
                <a:latin typeface="DM Sans" pitchFamily="2" charset="0"/>
              </a:rPr>
              <a:t>[6] 	</a:t>
            </a:r>
            <a:r>
              <a:rPr lang="en-US" sz="1000" dirty="0" err="1">
                <a:latin typeface="DM Sans" pitchFamily="2" charset="0"/>
              </a:rPr>
              <a:t>Kelaini</a:t>
            </a:r>
            <a:r>
              <a:rPr lang="en-US" sz="1000" dirty="0">
                <a:latin typeface="DM Sans" pitchFamily="2" charset="0"/>
              </a:rPr>
              <a:t>, S., Chan, C., Cornelius, V.A., and </a:t>
            </a:r>
            <a:r>
              <a:rPr lang="en-US" sz="1000" dirty="0" err="1">
                <a:latin typeface="DM Sans" pitchFamily="2" charset="0"/>
              </a:rPr>
              <a:t>Margariti</a:t>
            </a:r>
            <a:r>
              <a:rPr lang="en-US" sz="1000" dirty="0">
                <a:latin typeface="DM Sans" pitchFamily="2" charset="0"/>
              </a:rPr>
              <a:t>, A. (2021). RNA-Binding Proteins Hold Key Roles in Function, 	Dysfunction, and Disease. Biology (Basel)</a:t>
            </a:r>
            <a:r>
              <a:rPr lang="en-US" sz="1000" i="1" dirty="0">
                <a:latin typeface="DM Sans" pitchFamily="2" charset="0"/>
              </a:rPr>
              <a:t> 10</a:t>
            </a:r>
            <a:r>
              <a:rPr lang="en-US" sz="1000" dirty="0">
                <a:latin typeface="DM Sans" pitchFamily="2" charset="0"/>
              </a:rPr>
              <a:t>.</a:t>
            </a:r>
          </a:p>
          <a:p>
            <a:endParaRPr lang="en-US" sz="1000" dirty="0">
              <a:latin typeface="DM Sans" pitchFamily="2" charset="0"/>
            </a:endParaRPr>
          </a:p>
          <a:p>
            <a:pPr defTabSz="361950"/>
            <a:r>
              <a:rPr lang="en-US" sz="1000" dirty="0">
                <a:latin typeface="DM Sans" pitchFamily="2" charset="0"/>
              </a:rPr>
              <a:t>[7]	</a:t>
            </a:r>
            <a:r>
              <a:rPr lang="en-US" sz="1000" dirty="0" err="1">
                <a:latin typeface="DM Sans" pitchFamily="2" charset="0"/>
              </a:rPr>
              <a:t>Gebauer</a:t>
            </a:r>
            <a:r>
              <a:rPr lang="en-US" sz="1000" dirty="0">
                <a:latin typeface="DM Sans" pitchFamily="2" charset="0"/>
              </a:rPr>
              <a:t>, F., </a:t>
            </a:r>
            <a:r>
              <a:rPr lang="en-US" sz="1000" dirty="0" err="1">
                <a:latin typeface="DM Sans" pitchFamily="2" charset="0"/>
              </a:rPr>
              <a:t>Schwarzl</a:t>
            </a:r>
            <a:r>
              <a:rPr lang="en-US" sz="1000" dirty="0">
                <a:latin typeface="DM Sans" pitchFamily="2" charset="0"/>
              </a:rPr>
              <a:t>, T., </a:t>
            </a:r>
            <a:r>
              <a:rPr lang="en-US" sz="1000" dirty="0" err="1">
                <a:latin typeface="DM Sans" pitchFamily="2" charset="0"/>
              </a:rPr>
              <a:t>Valcárcel</a:t>
            </a:r>
            <a:r>
              <a:rPr lang="en-US" sz="1000" dirty="0">
                <a:latin typeface="DM Sans" pitchFamily="2" charset="0"/>
              </a:rPr>
              <a:t>, J., and </a:t>
            </a:r>
            <a:r>
              <a:rPr lang="en-US" sz="1000" dirty="0" err="1">
                <a:latin typeface="DM Sans" pitchFamily="2" charset="0"/>
              </a:rPr>
              <a:t>Hentze</a:t>
            </a:r>
            <a:r>
              <a:rPr lang="en-US" sz="1000" dirty="0">
                <a:latin typeface="DM Sans" pitchFamily="2" charset="0"/>
              </a:rPr>
              <a:t>, M.W. (2021). RNA-binding proteins in human genetic disease. 	Nature Reviews Genetics</a:t>
            </a:r>
            <a:r>
              <a:rPr lang="en-US" sz="1000" i="1" dirty="0">
                <a:latin typeface="DM Sans" pitchFamily="2" charset="0"/>
              </a:rPr>
              <a:t> 22</a:t>
            </a:r>
            <a:r>
              <a:rPr lang="en-US" sz="1000" dirty="0">
                <a:latin typeface="DM Sans" pitchFamily="2" charset="0"/>
              </a:rPr>
              <a:t>, 185-198.</a:t>
            </a:r>
          </a:p>
          <a:p>
            <a:endParaRPr lang="en-US" sz="1000" dirty="0">
              <a:latin typeface="DM Sans" pitchFamily="2" charset="0"/>
            </a:endParaRPr>
          </a:p>
          <a:p>
            <a:pPr defTabSz="361950"/>
            <a:r>
              <a:rPr lang="en-US" sz="1000" dirty="0">
                <a:latin typeface="DM Sans" pitchFamily="2" charset="0"/>
              </a:rPr>
              <a:t>[8]	</a:t>
            </a:r>
            <a:r>
              <a:rPr lang="en-US" sz="1000" dirty="0" err="1">
                <a:latin typeface="DM Sans" pitchFamily="2" charset="0"/>
              </a:rPr>
              <a:t>Maziuk</a:t>
            </a:r>
            <a:r>
              <a:rPr lang="en-US" sz="1000" dirty="0">
                <a:latin typeface="DM Sans" pitchFamily="2" charset="0"/>
              </a:rPr>
              <a:t>, B., Ballance, H.I., and </a:t>
            </a:r>
            <a:r>
              <a:rPr lang="en-US" sz="1000" dirty="0" err="1">
                <a:latin typeface="DM Sans" pitchFamily="2" charset="0"/>
              </a:rPr>
              <a:t>Wolozin</a:t>
            </a:r>
            <a:r>
              <a:rPr lang="en-US" sz="1000" dirty="0">
                <a:latin typeface="DM Sans" pitchFamily="2" charset="0"/>
              </a:rPr>
              <a:t>, B. (2017). Dysregulation of RNA Binding Protein Aggregation in 	Neurodegenerative Disorders. 	Front Mol </a:t>
            </a:r>
            <a:r>
              <a:rPr lang="en-US" sz="1000" dirty="0" err="1">
                <a:latin typeface="DM Sans" pitchFamily="2" charset="0"/>
              </a:rPr>
              <a:t>Neurosci</a:t>
            </a:r>
            <a:r>
              <a:rPr lang="en-US" sz="1000" i="1" dirty="0">
                <a:latin typeface="DM Sans" pitchFamily="2" charset="0"/>
              </a:rPr>
              <a:t> 10</a:t>
            </a:r>
            <a:r>
              <a:rPr lang="en-US" sz="1000" dirty="0">
                <a:latin typeface="DM Sans" pitchFamily="2" charset="0"/>
              </a:rPr>
              <a:t>, 89.</a:t>
            </a:r>
          </a:p>
          <a:p>
            <a:pPr defTabSz="361950"/>
            <a:endParaRPr lang="en-US" sz="1000" dirty="0">
              <a:latin typeface="DM Sans" pitchFamily="2" charset="0"/>
            </a:endParaRPr>
          </a:p>
          <a:p>
            <a:pPr defTabSz="361950"/>
            <a:r>
              <a:rPr lang="en-US" sz="1000" dirty="0">
                <a:latin typeface="DM Sans" pitchFamily="2" charset="0"/>
              </a:rPr>
              <a:t>[9]	</a:t>
            </a:r>
            <a:r>
              <a:rPr lang="en-US" sz="1000" dirty="0" err="1">
                <a:latin typeface="DM Sans" pitchFamily="2" charset="0"/>
              </a:rPr>
              <a:t>Caudron</a:t>
            </a:r>
            <a:r>
              <a:rPr lang="en-US" sz="1000" dirty="0">
                <a:latin typeface="DM Sans" pitchFamily="2" charset="0"/>
              </a:rPr>
              <a:t>-Herger, M., </a:t>
            </a:r>
            <a:r>
              <a:rPr lang="en-US" sz="1000" dirty="0" err="1">
                <a:latin typeface="DM Sans" pitchFamily="2" charset="0"/>
              </a:rPr>
              <a:t>Rusin</a:t>
            </a:r>
            <a:r>
              <a:rPr lang="en-US" sz="1000" dirty="0">
                <a:latin typeface="DM Sans" pitchFamily="2" charset="0"/>
              </a:rPr>
              <a:t>, S.F., Adamo, M.E., Seiler, J., Schmid, V.K., </a:t>
            </a:r>
            <a:r>
              <a:rPr lang="en-US" sz="1000" dirty="0" err="1">
                <a:latin typeface="DM Sans" pitchFamily="2" charset="0"/>
              </a:rPr>
              <a:t>Barreau</a:t>
            </a:r>
            <a:r>
              <a:rPr lang="en-US" sz="1000" dirty="0">
                <a:latin typeface="DM Sans" pitchFamily="2" charset="0"/>
              </a:rPr>
              <a:t>, E., </a:t>
            </a:r>
            <a:r>
              <a:rPr lang="en-US" sz="1000" dirty="0" err="1">
                <a:latin typeface="DM Sans" pitchFamily="2" charset="0"/>
              </a:rPr>
              <a:t>Kettenbach</a:t>
            </a:r>
            <a:r>
              <a:rPr lang="en-US" sz="1000" dirty="0">
                <a:latin typeface="DM Sans" pitchFamily="2" charset="0"/>
              </a:rPr>
              <a:t>, A.N., and </a:t>
            </a:r>
            <a:r>
              <a:rPr lang="en-US" sz="1000" dirty="0" err="1">
                <a:latin typeface="DM Sans" pitchFamily="2" charset="0"/>
              </a:rPr>
              <a:t>Diederichs</a:t>
            </a:r>
            <a:r>
              <a:rPr lang="en-US" sz="1000" dirty="0">
                <a:latin typeface="DM Sans" pitchFamily="2" charset="0"/>
              </a:rPr>
              <a:t>, S. 	(2019). R-</a:t>
            </a:r>
            <a:r>
              <a:rPr lang="en-US" sz="1000" dirty="0" err="1">
                <a:latin typeface="DM Sans" pitchFamily="2" charset="0"/>
              </a:rPr>
              <a:t>DeeP</a:t>
            </a:r>
            <a:r>
              <a:rPr lang="en-US" sz="1000" dirty="0">
                <a:latin typeface="DM Sans" pitchFamily="2" charset="0"/>
              </a:rPr>
              <a:t>: Proteome-wide and Quantitative Identification of RNA-Dependent Proteins by Density Gradient 	Ultracentrifugation. Mol Cell</a:t>
            </a:r>
            <a:r>
              <a:rPr lang="en-US" sz="1000" i="1" dirty="0">
                <a:latin typeface="DM Sans" pitchFamily="2" charset="0"/>
              </a:rPr>
              <a:t> 75</a:t>
            </a:r>
            <a:r>
              <a:rPr lang="en-US" sz="1000" dirty="0">
                <a:latin typeface="DM Sans" pitchFamily="2" charset="0"/>
              </a:rPr>
              <a:t>, 184-199.e110.</a:t>
            </a:r>
          </a:p>
          <a:p>
            <a:pPr defTabSz="361950"/>
            <a:endParaRPr lang="en-US" sz="1050" i="1" dirty="0">
              <a:latin typeface="DM Sans" pitchFamily="2" charset="0"/>
            </a:endParaRPr>
          </a:p>
          <a:p>
            <a:endParaRPr lang="en-US" sz="1050" i="1" dirty="0">
              <a:latin typeface="DM Sans" pitchFamily="2" charset="0"/>
            </a:endParaRPr>
          </a:p>
          <a:p>
            <a:endParaRPr lang="en-US" sz="1050" dirty="0">
              <a:latin typeface="DM Sans" pitchFamily="2" charset="0"/>
            </a:endParaRPr>
          </a:p>
        </p:txBody>
      </p:sp>
    </p:spTree>
    <p:extLst>
      <p:ext uri="{BB962C8B-B14F-4D97-AF65-F5344CB8AC3E}">
        <p14:creationId xmlns:p14="http://schemas.microsoft.com/office/powerpoint/2010/main" val="4271674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383917"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Why </a:t>
            </a:r>
            <a:r>
              <a:rPr lang="en-US" sz="2400" b="1" dirty="0">
                <a:solidFill>
                  <a:schemeClr val="bg1"/>
                </a:solidFill>
                <a:latin typeface="DM Sans" pitchFamily="2" charset="0"/>
                <a:cs typeface="Calibri Light" panose="020F0302020204030204" pitchFamily="34" charset="0"/>
              </a:rPr>
              <a:t>Bother</a:t>
            </a:r>
            <a:r>
              <a:rPr lang="de-DE" sz="2400" b="1" dirty="0">
                <a:solidFill>
                  <a:schemeClr val="bg1"/>
                </a:solidFill>
                <a:latin typeface="DM Sans" pitchFamily="2" charset="0"/>
                <a:cs typeface="Calibri Light" panose="020F0302020204030204" pitchFamily="34" charset="0"/>
              </a:rPr>
              <a:t> About RNA-dependent Proteins (R-</a:t>
            </a:r>
            <a:r>
              <a:rPr lang="de-DE" sz="2400" b="1" dirty="0" err="1">
                <a:solidFill>
                  <a:schemeClr val="bg1"/>
                </a:solidFill>
                <a:latin typeface="DM Sans" pitchFamily="2" charset="0"/>
                <a:cs typeface="Calibri Light" panose="020F0302020204030204" pitchFamily="34" charset="0"/>
              </a:rPr>
              <a:t>DeeP</a:t>
            </a:r>
            <a:r>
              <a:rPr lang="de-DE" sz="2400" b="1" dirty="0">
                <a:solidFill>
                  <a:schemeClr val="bg1"/>
                </a:solidFill>
                <a:latin typeface="DM Sans" pitchFamily="2" charset="0"/>
                <a:cs typeface="Calibri Light" panose="020F0302020204030204" pitchFamily="34" charset="0"/>
              </a:rPr>
              <a:t>)?</a:t>
            </a:r>
          </a:p>
        </p:txBody>
      </p:sp>
      <p:sp>
        <p:nvSpPr>
          <p:cNvPr id="6" name="Textfeld 5">
            <a:extLst>
              <a:ext uri="{FF2B5EF4-FFF2-40B4-BE49-F238E27FC236}">
                <a16:creationId xmlns:a16="http://schemas.microsoft.com/office/drawing/2014/main" id="{6A88D783-8B01-E438-264B-9A3E64B34FCF}"/>
              </a:ext>
            </a:extLst>
          </p:cNvPr>
          <p:cNvSpPr txBox="1"/>
          <p:nvPr/>
        </p:nvSpPr>
        <p:spPr>
          <a:xfrm>
            <a:off x="5979663" y="1855198"/>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eIF2B</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Leukoencephalopathy</a:t>
            </a:r>
            <a:endParaRPr lang="en-US" sz="2400" dirty="0">
              <a:solidFill>
                <a:schemeClr val="bg1"/>
              </a:solidFill>
              <a:latin typeface="DM Sans" pitchFamily="2" charset="0"/>
              <a:cs typeface="Calibri Light" panose="020F0302020204030204" pitchFamily="34" charset="0"/>
            </a:endParaRPr>
          </a:p>
        </p:txBody>
      </p:sp>
      <p:sp>
        <p:nvSpPr>
          <p:cNvPr id="7" name="Textfeld 6">
            <a:extLst>
              <a:ext uri="{FF2B5EF4-FFF2-40B4-BE49-F238E27FC236}">
                <a16:creationId xmlns:a16="http://schemas.microsoft.com/office/drawing/2014/main" id="{5A5B71B8-5B62-C46F-B55F-354613681AE1}"/>
              </a:ext>
            </a:extLst>
          </p:cNvPr>
          <p:cNvSpPr txBox="1"/>
          <p:nvPr/>
        </p:nvSpPr>
        <p:spPr>
          <a:xfrm>
            <a:off x="353933" y="2960389"/>
            <a:ext cx="3519137" cy="769441"/>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KHDRBS1</a:t>
            </a:r>
            <a:r>
              <a:rPr lang="en-US" sz="1600" b="1" baseline="30000" dirty="0">
                <a:solidFill>
                  <a:schemeClr val="bg1"/>
                </a:solidFill>
                <a:latin typeface="DM Sans" pitchFamily="2" charset="0"/>
                <a:cs typeface="Calibri Light" panose="020F0302020204030204" pitchFamily="34" charset="0"/>
              </a:rPr>
              <a:t>[1]</a:t>
            </a:r>
            <a:r>
              <a:rPr lang="en-US" sz="1600" b="1" dirty="0">
                <a:solidFill>
                  <a:schemeClr val="bg1"/>
                </a:solidFill>
                <a:latin typeface="DM Sans" pitchFamily="2" charset="0"/>
                <a:cs typeface="Calibri Light" panose="020F0302020204030204" pitchFamily="34" charset="0"/>
              </a:rPr>
              <a:t>, ELAV1</a:t>
            </a:r>
            <a:r>
              <a:rPr lang="en-US" sz="1600" b="1" baseline="30000" dirty="0">
                <a:solidFill>
                  <a:schemeClr val="bg1"/>
                </a:solidFill>
                <a:latin typeface="DM Sans" pitchFamily="2" charset="0"/>
                <a:cs typeface="Calibri Light" panose="020F0302020204030204" pitchFamily="34" charset="0"/>
              </a:rPr>
              <a:t>[2]</a:t>
            </a:r>
            <a:r>
              <a:rPr lang="en-US" sz="1600" b="1" dirty="0">
                <a:solidFill>
                  <a:schemeClr val="bg1"/>
                </a:solidFill>
                <a:latin typeface="DM Sans" pitchFamily="2" charset="0"/>
                <a:cs typeface="Calibri Light" panose="020F0302020204030204" pitchFamily="34" charset="0"/>
              </a:rPr>
              <a:t>, FXR1</a:t>
            </a:r>
            <a:r>
              <a:rPr lang="en-US" sz="1600" b="1" baseline="30000" dirty="0">
                <a:solidFill>
                  <a:schemeClr val="bg1"/>
                </a:solidFill>
                <a:latin typeface="DM Sans" pitchFamily="2" charset="0"/>
                <a:cs typeface="Calibri Light" panose="020F0302020204030204" pitchFamily="34" charset="0"/>
              </a:rPr>
              <a:t>[3]</a:t>
            </a:r>
            <a:r>
              <a:rPr lang="en-US" sz="1600" b="1" dirty="0">
                <a:solidFill>
                  <a:schemeClr val="bg1"/>
                </a:solidFill>
                <a:latin typeface="DM Sans" pitchFamily="2" charset="0"/>
                <a:cs typeface="Calibri Light" panose="020F0302020204030204" pitchFamily="34" charset="0"/>
              </a:rPr>
              <a:t>, UHMK1</a:t>
            </a:r>
            <a:r>
              <a:rPr lang="en-US" sz="1600" b="1" baseline="30000" dirty="0">
                <a:solidFill>
                  <a:schemeClr val="bg1"/>
                </a:solidFill>
                <a:latin typeface="DM Sans" pitchFamily="2" charset="0"/>
                <a:cs typeface="Calibri Light" panose="020F0302020204030204" pitchFamily="34" charset="0"/>
              </a:rPr>
              <a:t>[4]</a:t>
            </a:r>
            <a:r>
              <a:rPr lang="en-US" sz="1600" b="1" dirty="0">
                <a:solidFill>
                  <a:schemeClr val="bg1"/>
                </a:solidFill>
                <a:latin typeface="DM Sans" pitchFamily="2" charset="0"/>
                <a:cs typeface="Calibri Light" panose="020F0302020204030204" pitchFamily="34" charset="0"/>
              </a:rPr>
              <a:t>, PATL2, DUS1L</a:t>
            </a:r>
            <a:r>
              <a:rPr lang="en-US" sz="1600" b="1" baseline="30000" dirty="0">
                <a:solidFill>
                  <a:schemeClr val="bg1"/>
                </a:solidFill>
                <a:latin typeface="DM Sans" pitchFamily="2" charset="0"/>
                <a:cs typeface="Calibri Light" panose="020F0302020204030204" pitchFamily="34" charset="0"/>
              </a:rPr>
              <a:t>[5]</a:t>
            </a:r>
          </a:p>
          <a:p>
            <a:r>
              <a:rPr lang="en-US" sz="1200" dirty="0">
                <a:solidFill>
                  <a:schemeClr val="bg1"/>
                </a:solidFill>
                <a:latin typeface="DM Sans" pitchFamily="2" charset="0"/>
                <a:cs typeface="Calibri Light" panose="020F0302020204030204" pitchFamily="34" charset="0"/>
              </a:rPr>
              <a:t>Cancer</a:t>
            </a:r>
          </a:p>
        </p:txBody>
      </p:sp>
      <p:sp>
        <p:nvSpPr>
          <p:cNvPr id="9" name="Textfeld 8">
            <a:extLst>
              <a:ext uri="{FF2B5EF4-FFF2-40B4-BE49-F238E27FC236}">
                <a16:creationId xmlns:a16="http://schemas.microsoft.com/office/drawing/2014/main" id="{F25FAA69-25D2-8C56-F87F-2F88EF1B52DA}"/>
              </a:ext>
            </a:extLst>
          </p:cNvPr>
          <p:cNvSpPr txBox="1"/>
          <p:nvPr/>
        </p:nvSpPr>
        <p:spPr>
          <a:xfrm>
            <a:off x="5974993" y="3729830"/>
            <a:ext cx="30226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IRP1</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Hyperferritinemia-cataract syndrome</a:t>
            </a:r>
            <a:endParaRPr lang="en-US" sz="1200" dirty="0">
              <a:solidFill>
                <a:schemeClr val="bg1"/>
              </a:solidFill>
              <a:latin typeface="DM Sans" pitchFamily="2" charset="0"/>
              <a:cs typeface="Calibri Light" panose="020F0302020204030204" pitchFamily="34" charset="0"/>
              <a:hlinkClick r:id="rId3">
                <a:extLst>
                  <a:ext uri="{A12FA001-AC4F-418D-AE19-62706E023703}">
                    <ahyp:hlinkClr xmlns:ahyp="http://schemas.microsoft.com/office/drawing/2018/hyperlinkcolor" val="tx"/>
                  </a:ext>
                </a:extLst>
              </a:hlinkClick>
            </a:endParaRPr>
          </a:p>
        </p:txBody>
      </p:sp>
      <p:sp>
        <p:nvSpPr>
          <p:cNvPr id="11" name="Textfeld 10">
            <a:extLst>
              <a:ext uri="{FF2B5EF4-FFF2-40B4-BE49-F238E27FC236}">
                <a16:creationId xmlns:a16="http://schemas.microsoft.com/office/drawing/2014/main" id="{3565098F-1791-1E54-F445-4E2B5C9790D7}"/>
              </a:ext>
            </a:extLst>
          </p:cNvPr>
          <p:cNvSpPr txBox="1"/>
          <p:nvPr/>
        </p:nvSpPr>
        <p:spPr>
          <a:xfrm>
            <a:off x="5979663" y="3130824"/>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APP</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Alzheimer’s Disease</a:t>
            </a:r>
            <a:endParaRPr lang="en-US" sz="2400" dirty="0">
              <a:solidFill>
                <a:schemeClr val="bg1"/>
              </a:solidFill>
              <a:latin typeface="DM Sans" pitchFamily="2" charset="0"/>
              <a:cs typeface="Calibri Light" panose="020F0302020204030204" pitchFamily="34" charset="0"/>
            </a:endParaRPr>
          </a:p>
        </p:txBody>
      </p:sp>
      <p:sp>
        <p:nvSpPr>
          <p:cNvPr id="12" name="Textfeld 11">
            <a:extLst>
              <a:ext uri="{FF2B5EF4-FFF2-40B4-BE49-F238E27FC236}">
                <a16:creationId xmlns:a16="http://schemas.microsoft.com/office/drawing/2014/main" id="{E316DA12-7053-DD76-3A84-1D76805C55FA}"/>
              </a:ext>
            </a:extLst>
          </p:cNvPr>
          <p:cNvSpPr txBox="1"/>
          <p:nvPr/>
        </p:nvSpPr>
        <p:spPr>
          <a:xfrm>
            <a:off x="353683" y="4371412"/>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DKC1</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Dyskeratosis congenita</a:t>
            </a:r>
            <a:endParaRPr lang="en-US" sz="2400" dirty="0">
              <a:solidFill>
                <a:schemeClr val="bg1"/>
              </a:solidFill>
              <a:latin typeface="DM Sans" pitchFamily="2" charset="0"/>
              <a:cs typeface="Calibri Light" panose="020F0302020204030204" pitchFamily="34" charset="0"/>
            </a:endParaRPr>
          </a:p>
        </p:txBody>
      </p:sp>
      <p:sp>
        <p:nvSpPr>
          <p:cNvPr id="14" name="Textfeld 13">
            <a:extLst>
              <a:ext uri="{FF2B5EF4-FFF2-40B4-BE49-F238E27FC236}">
                <a16:creationId xmlns:a16="http://schemas.microsoft.com/office/drawing/2014/main" id="{B255CC3B-4617-A821-3004-8733CA49450D}"/>
              </a:ext>
            </a:extLst>
          </p:cNvPr>
          <p:cNvSpPr txBox="1"/>
          <p:nvPr/>
        </p:nvSpPr>
        <p:spPr>
          <a:xfrm>
            <a:off x="353683" y="2410490"/>
            <a:ext cx="2203093"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RBFOX2</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Diabetic cardiomyopathy</a:t>
            </a:r>
          </a:p>
        </p:txBody>
      </p:sp>
      <p:sp>
        <p:nvSpPr>
          <p:cNvPr id="15" name="Textfeld 14">
            <a:extLst>
              <a:ext uri="{FF2B5EF4-FFF2-40B4-BE49-F238E27FC236}">
                <a16:creationId xmlns:a16="http://schemas.microsoft.com/office/drawing/2014/main" id="{A12395AF-816E-4AF7-3114-79F133F3FFEA}"/>
              </a:ext>
            </a:extLst>
          </p:cNvPr>
          <p:cNvSpPr txBox="1"/>
          <p:nvPr/>
        </p:nvSpPr>
        <p:spPr>
          <a:xfrm>
            <a:off x="353683" y="1863383"/>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TTP</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Atherosclerosis</a:t>
            </a:r>
          </a:p>
        </p:txBody>
      </p:sp>
      <p:sp>
        <p:nvSpPr>
          <p:cNvPr id="17" name="Textfeld 16">
            <a:extLst>
              <a:ext uri="{FF2B5EF4-FFF2-40B4-BE49-F238E27FC236}">
                <a16:creationId xmlns:a16="http://schemas.microsoft.com/office/drawing/2014/main" id="{E088EB08-788E-15F8-5528-CD5921F2E275}"/>
              </a:ext>
            </a:extLst>
          </p:cNvPr>
          <p:cNvSpPr txBox="1"/>
          <p:nvPr/>
        </p:nvSpPr>
        <p:spPr>
          <a:xfrm>
            <a:off x="353683" y="1305399"/>
            <a:ext cx="3487125"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ATXN2, hnRNPA1, MATR3, TIA-1</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Amyotrophic lateral sclerosis (ALS)</a:t>
            </a:r>
          </a:p>
        </p:txBody>
      </p:sp>
      <p:sp>
        <p:nvSpPr>
          <p:cNvPr id="18" name="Textfeld 17">
            <a:extLst>
              <a:ext uri="{FF2B5EF4-FFF2-40B4-BE49-F238E27FC236}">
                <a16:creationId xmlns:a16="http://schemas.microsoft.com/office/drawing/2014/main" id="{273E90D7-DC24-453A-DF6E-7ADD99AE7DF9}"/>
              </a:ext>
            </a:extLst>
          </p:cNvPr>
          <p:cNvSpPr txBox="1"/>
          <p:nvPr/>
        </p:nvSpPr>
        <p:spPr>
          <a:xfrm>
            <a:off x="5979663" y="1217385"/>
            <a:ext cx="30226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TTP, FUS, EWS, TAF15</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Frontotemporal Lobar Dementia (FTLD)</a:t>
            </a:r>
          </a:p>
        </p:txBody>
      </p:sp>
      <p:sp>
        <p:nvSpPr>
          <p:cNvPr id="19" name="Textfeld 18">
            <a:extLst>
              <a:ext uri="{FF2B5EF4-FFF2-40B4-BE49-F238E27FC236}">
                <a16:creationId xmlns:a16="http://schemas.microsoft.com/office/drawing/2014/main" id="{D9D8FD90-51C1-3CCE-6C0C-ABE517A9E6F2}"/>
              </a:ext>
            </a:extLst>
          </p:cNvPr>
          <p:cNvSpPr txBox="1"/>
          <p:nvPr/>
        </p:nvSpPr>
        <p:spPr>
          <a:xfrm>
            <a:off x="353683" y="3729830"/>
            <a:ext cx="1869374"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FMRP</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Fragile X Syndrome</a:t>
            </a:r>
          </a:p>
        </p:txBody>
      </p:sp>
      <p:sp>
        <p:nvSpPr>
          <p:cNvPr id="21" name="Textfeld 20">
            <a:extLst>
              <a:ext uri="{FF2B5EF4-FFF2-40B4-BE49-F238E27FC236}">
                <a16:creationId xmlns:a16="http://schemas.microsoft.com/office/drawing/2014/main" id="{28EA6AA9-2516-8CBB-F94A-C4FDB78F45BF}"/>
              </a:ext>
            </a:extLst>
          </p:cNvPr>
          <p:cNvSpPr txBox="1"/>
          <p:nvPr/>
        </p:nvSpPr>
        <p:spPr>
          <a:xfrm>
            <a:off x="5979663" y="2493011"/>
            <a:ext cx="2378515"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SMN</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Spinal Muscular Atrophy (SMA)</a:t>
            </a:r>
          </a:p>
        </p:txBody>
      </p:sp>
      <p:sp>
        <p:nvSpPr>
          <p:cNvPr id="23" name="Textfeld 22">
            <a:extLst>
              <a:ext uri="{FF2B5EF4-FFF2-40B4-BE49-F238E27FC236}">
                <a16:creationId xmlns:a16="http://schemas.microsoft.com/office/drawing/2014/main" id="{105EF158-40B1-C99B-EC91-4514EB0E7C99}"/>
              </a:ext>
            </a:extLst>
          </p:cNvPr>
          <p:cNvSpPr txBox="1"/>
          <p:nvPr/>
        </p:nvSpPr>
        <p:spPr>
          <a:xfrm>
            <a:off x="3644342" y="2057197"/>
            <a:ext cx="1855315" cy="1569660"/>
          </a:xfrm>
          <a:prstGeom prst="rect">
            <a:avLst/>
          </a:prstGeom>
          <a:noFill/>
          <a:ln w="19050">
            <a:solidFill>
              <a:schemeClr val="bg1"/>
            </a:solidFill>
          </a:ln>
        </p:spPr>
        <p:txBody>
          <a:bodyPr wrap="square" rtlCol="0">
            <a:spAutoFit/>
          </a:bodyPr>
          <a:lstStyle/>
          <a:p>
            <a:r>
              <a:rPr lang="en-US" sz="1600" b="1" dirty="0">
                <a:solidFill>
                  <a:schemeClr val="bg1"/>
                </a:solidFill>
                <a:latin typeface="DM Sans" pitchFamily="2" charset="0"/>
                <a:cs typeface="Calibri Light" panose="020F0302020204030204" pitchFamily="34" charset="0"/>
              </a:rPr>
              <a:t>(Selection of) RBPs Whose Malfunction Has Been Associated With Human Diseases</a:t>
            </a:r>
          </a:p>
        </p:txBody>
      </p:sp>
    </p:spTree>
    <p:extLst>
      <p:ext uri="{BB962C8B-B14F-4D97-AF65-F5344CB8AC3E}">
        <p14:creationId xmlns:p14="http://schemas.microsoft.com/office/powerpoint/2010/main" val="1344057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383917" cy="461665"/>
          </a:xfrm>
          <a:prstGeom prst="rect">
            <a:avLst/>
          </a:prstGeom>
          <a:noFill/>
        </p:spPr>
        <p:txBody>
          <a:bodyPr wrap="square">
            <a:spAutoFit/>
          </a:bodyPr>
          <a:lstStyle/>
          <a:p>
            <a:r>
              <a:rPr lang="en-US" sz="2400" b="1" dirty="0">
                <a:solidFill>
                  <a:schemeClr val="bg1"/>
                </a:solidFill>
                <a:latin typeface="DM Sans" pitchFamily="2" charset="0"/>
                <a:cs typeface="Calibri Light" panose="020F0302020204030204" pitchFamily="34" charset="0"/>
              </a:rPr>
              <a:t>What Are R-Deeps, and How Do We Identify Them?</a:t>
            </a:r>
          </a:p>
        </p:txBody>
      </p:sp>
      <p:sp>
        <p:nvSpPr>
          <p:cNvPr id="11" name="Textfeld 10">
            <a:extLst>
              <a:ext uri="{FF2B5EF4-FFF2-40B4-BE49-F238E27FC236}">
                <a16:creationId xmlns:a16="http://schemas.microsoft.com/office/drawing/2014/main" id="{9582C09F-FEF6-4E44-92F7-F91124CBD38F}"/>
              </a:ext>
            </a:extLst>
          </p:cNvPr>
          <p:cNvSpPr txBox="1"/>
          <p:nvPr/>
        </p:nvSpPr>
        <p:spPr>
          <a:xfrm>
            <a:off x="353683" y="2057828"/>
            <a:ext cx="3885123" cy="1200329"/>
          </a:xfrm>
          <a:prstGeom prst="rect">
            <a:avLst/>
          </a:prstGeom>
          <a:noFill/>
          <a:ln w="28575">
            <a:solidFill>
              <a:schemeClr val="bg1">
                <a:lumMod val="90000"/>
                <a:lumOff val="10000"/>
              </a:schemeClr>
            </a:solidFill>
          </a:ln>
        </p:spPr>
        <p:txBody>
          <a:bodyPr wrap="square">
            <a:spAutoFit/>
          </a:bodyPr>
          <a:lstStyle/>
          <a:p>
            <a:pPr algn="ctr"/>
            <a:r>
              <a:rPr lang="en-US" sz="2400" b="1" dirty="0">
                <a:solidFill>
                  <a:schemeClr val="bg1"/>
                </a:solidFill>
                <a:latin typeface="DM Sans" pitchFamily="2" charset="0"/>
                <a:cs typeface="Calibri Light" panose="020F0302020204030204" pitchFamily="34" charset="0"/>
              </a:rPr>
              <a:t>Proteins whose interactome depends on RNA</a:t>
            </a:r>
          </a:p>
        </p:txBody>
      </p:sp>
      <p:sp>
        <p:nvSpPr>
          <p:cNvPr id="3" name="Bogen 2">
            <a:extLst>
              <a:ext uri="{FF2B5EF4-FFF2-40B4-BE49-F238E27FC236}">
                <a16:creationId xmlns:a16="http://schemas.microsoft.com/office/drawing/2014/main" id="{5A171479-B628-85A6-B980-1587490F0EA2}"/>
              </a:ext>
            </a:extLst>
          </p:cNvPr>
          <p:cNvSpPr/>
          <p:nvPr/>
        </p:nvSpPr>
        <p:spPr>
          <a:xfrm rot="19365738">
            <a:off x="3093446" y="1724094"/>
            <a:ext cx="2216306" cy="1512203"/>
          </a:xfrm>
          <a:prstGeom prst="arc">
            <a:avLst>
              <a:gd name="adj1" fmla="val 15404493"/>
              <a:gd name="adj2" fmla="val 663378"/>
            </a:avLst>
          </a:prstGeom>
          <a:ln w="28575" cap="flat" cmpd="sng" algn="ctr">
            <a:solidFill>
              <a:schemeClr val="bg1">
                <a:lumMod val="90000"/>
                <a:lumOff val="1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4" name="Textfeld 3">
            <a:extLst>
              <a:ext uri="{FF2B5EF4-FFF2-40B4-BE49-F238E27FC236}">
                <a16:creationId xmlns:a16="http://schemas.microsoft.com/office/drawing/2014/main" id="{62596709-1292-F133-2D66-B3E485684927}"/>
              </a:ext>
            </a:extLst>
          </p:cNvPr>
          <p:cNvSpPr txBox="1"/>
          <p:nvPr/>
        </p:nvSpPr>
        <p:spPr>
          <a:xfrm>
            <a:off x="4157517" y="1297330"/>
            <a:ext cx="747677" cy="307777"/>
          </a:xfrm>
          <a:prstGeom prst="rect">
            <a:avLst/>
          </a:prstGeom>
          <a:noFill/>
          <a:ln>
            <a:noFill/>
          </a:ln>
        </p:spPr>
        <p:txBody>
          <a:bodyPr wrap="square" rtlCol="0">
            <a:spAutoFit/>
          </a:bodyPr>
          <a:lstStyle/>
          <a:p>
            <a:pPr algn="ctr"/>
            <a:r>
              <a:rPr lang="de-DE" sz="1400" b="1" dirty="0" err="1">
                <a:solidFill>
                  <a:schemeClr val="bg1"/>
                </a:solidFill>
                <a:latin typeface="DM Sans" pitchFamily="2" charset="0"/>
                <a:cs typeface="Calibri Light" panose="020F0302020204030204" pitchFamily="34" charset="0"/>
              </a:rPr>
              <a:t>RNase</a:t>
            </a:r>
            <a:endParaRPr lang="de-DE" dirty="0"/>
          </a:p>
        </p:txBody>
      </p:sp>
      <p:sp>
        <p:nvSpPr>
          <p:cNvPr id="13" name="Textfeld 12">
            <a:extLst>
              <a:ext uri="{FF2B5EF4-FFF2-40B4-BE49-F238E27FC236}">
                <a16:creationId xmlns:a16="http://schemas.microsoft.com/office/drawing/2014/main" id="{ECC8C9C5-ECDC-89BD-9AF6-9DB38FC14C03}"/>
              </a:ext>
            </a:extLst>
          </p:cNvPr>
          <p:cNvSpPr txBox="1"/>
          <p:nvPr/>
        </p:nvSpPr>
        <p:spPr>
          <a:xfrm>
            <a:off x="4905194" y="2057827"/>
            <a:ext cx="3885123" cy="1200329"/>
          </a:xfrm>
          <a:prstGeom prst="rect">
            <a:avLst/>
          </a:prstGeom>
          <a:noFill/>
          <a:ln w="28575">
            <a:solidFill>
              <a:schemeClr val="bg1">
                <a:lumMod val="90000"/>
                <a:lumOff val="10000"/>
              </a:schemeClr>
            </a:solidFill>
          </a:ln>
        </p:spPr>
        <p:txBody>
          <a:bodyPr wrap="square">
            <a:spAutoFit/>
          </a:bodyPr>
          <a:lstStyle/>
          <a:p>
            <a:pPr algn="ctr"/>
            <a:r>
              <a:rPr lang="en-US" sz="2400" b="1" dirty="0">
                <a:solidFill>
                  <a:schemeClr val="bg1"/>
                </a:solidFill>
                <a:latin typeface="DM Sans" pitchFamily="2" charset="0"/>
                <a:cs typeface="Calibri Light" panose="020F0302020204030204" pitchFamily="34" charset="0"/>
              </a:rPr>
              <a:t>Change in RNA-interactions leads to change in data</a:t>
            </a:r>
          </a:p>
        </p:txBody>
      </p:sp>
    </p:spTree>
    <p:extLst>
      <p:ext uri="{BB962C8B-B14F-4D97-AF65-F5344CB8AC3E}">
        <p14:creationId xmlns:p14="http://schemas.microsoft.com/office/powerpoint/2010/main" val="3270479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16982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1. </a:t>
            </a:r>
            <a:r>
              <a:rPr lang="de-DE" sz="2400" b="1" dirty="0" err="1">
                <a:solidFill>
                  <a:schemeClr val="bg1"/>
                </a:solidFill>
                <a:latin typeface="DM Sans" pitchFamily="2" charset="0"/>
                <a:cs typeface="Calibri Light" panose="020F0302020204030204" pitchFamily="34" charset="0"/>
              </a:rPr>
              <a:t>Preliminary</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Steps</a:t>
            </a:r>
            <a:endParaRPr lang="de-DE" sz="2400" b="1" dirty="0">
              <a:solidFill>
                <a:schemeClr val="bg1"/>
              </a:solidFill>
              <a:latin typeface="DM Sans" pitchFamily="2" charset="0"/>
              <a:cs typeface="Calibri Light" panose="020F0302020204030204" pitchFamily="34" charset="0"/>
            </a:endParaRPr>
          </a:p>
          <a:p>
            <a:pPr>
              <a:lnSpc>
                <a:spcPct val="150000"/>
              </a:lnSpc>
            </a:pPr>
            <a:r>
              <a:rPr lang="de-DE" sz="1800" b="1" dirty="0">
                <a:solidFill>
                  <a:schemeClr val="bg1"/>
                </a:solidFill>
                <a:latin typeface="DM Sans" pitchFamily="2" charset="0"/>
                <a:cs typeface="Calibri Light" panose="020F0302020204030204" pitchFamily="34" charset="0"/>
              </a:rPr>
              <a:t>-    Data </a:t>
            </a:r>
            <a:r>
              <a:rPr lang="de-DE" sz="1800" b="1" dirty="0" err="1">
                <a:solidFill>
                  <a:schemeClr val="bg1"/>
                </a:solidFill>
                <a:latin typeface="DM Sans" pitchFamily="2" charset="0"/>
                <a:cs typeface="Calibri Light" panose="020F0302020204030204" pitchFamily="34" charset="0"/>
              </a:rPr>
              <a:t>cleaning</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Normalization</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Reproducibility</a:t>
            </a:r>
            <a:endParaRPr lang="de-DE" sz="1800" b="1" dirty="0">
              <a:solidFill>
                <a:schemeClr val="bg1"/>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1"/>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2. </a:t>
            </a:r>
            <a:r>
              <a:rPr lang="de-DE" sz="2400" b="1" dirty="0" err="1">
                <a:solidFill>
                  <a:schemeClr val="bg2">
                    <a:lumMod val="75000"/>
                  </a:schemeClr>
                </a:solidFill>
                <a:latin typeface="DM Sans" pitchFamily="2" charset="0"/>
                <a:cs typeface="Calibri Light" panose="020F0302020204030204" pitchFamily="34" charset="0"/>
              </a:rPr>
              <a:t>Identification</a:t>
            </a:r>
            <a:r>
              <a:rPr lang="de-DE" sz="2400" b="1" dirty="0">
                <a:solidFill>
                  <a:schemeClr val="bg2">
                    <a:lumMod val="75000"/>
                  </a:schemeClr>
                </a:solidFill>
                <a:latin typeface="DM Sans" pitchFamily="2" charset="0"/>
                <a:cs typeface="Calibri Light" panose="020F0302020204030204" pitchFamily="34" charset="0"/>
              </a:rPr>
              <a:t> of RNA-</a:t>
            </a:r>
            <a:r>
              <a:rPr lang="de-DE" sz="2400" b="1" dirty="0" err="1">
                <a:solidFill>
                  <a:schemeClr val="bg2">
                    <a:lumMod val="75000"/>
                  </a:schemeClr>
                </a:solidFill>
                <a:latin typeface="DM Sans" pitchFamily="2" charset="0"/>
                <a:cs typeface="Calibri Light" panose="020F0302020204030204" pitchFamily="34" charset="0"/>
              </a:rPr>
              <a:t>dependent</a:t>
            </a:r>
            <a:r>
              <a:rPr lang="de-DE" sz="2400" b="1" dirty="0">
                <a:solidFill>
                  <a:schemeClr val="bg2">
                    <a:lumMod val="75000"/>
                  </a:schemeClr>
                </a:solidFill>
                <a:latin typeface="DM Sans" pitchFamily="2" charset="0"/>
                <a:cs typeface="Calibri Light" panose="020F0302020204030204" pitchFamily="34" charset="0"/>
              </a:rPr>
              <a:t> Proteins</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Defining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Applying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523494"/>
          </a:xfrm>
          <a:prstGeom prst="rect">
            <a:avLst/>
          </a:prstGeom>
          <a:noFill/>
        </p:spPr>
        <p:txBody>
          <a:bodyPr wrap="square">
            <a:spAutoFit/>
          </a:bodyPr>
          <a:lstStyle/>
          <a:p>
            <a:pPr>
              <a:tabLst>
                <a:tab pos="355600" algn="l"/>
              </a:tabLst>
            </a:pPr>
            <a:r>
              <a:rPr lang="de-DE" sz="2400" b="1" dirty="0">
                <a:solidFill>
                  <a:schemeClr val="bg2">
                    <a:lumMod val="75000"/>
                  </a:schemeClr>
                </a:solidFill>
                <a:latin typeface="DM Sans" pitchFamily="2" charset="0"/>
                <a:cs typeface="Calibri Light" panose="020F0302020204030204" pitchFamily="34" charset="0"/>
              </a:rPr>
              <a:t>3. Dimension </a:t>
            </a:r>
            <a:r>
              <a:rPr lang="de-DE" sz="2400" b="1" dirty="0" err="1">
                <a:solidFill>
                  <a:schemeClr val="bg2">
                    <a:lumMod val="75000"/>
                  </a:schemeClr>
                </a:solidFill>
                <a:latin typeface="DM Sans" pitchFamily="2" charset="0"/>
                <a:cs typeface="Calibri Light" panose="020F0302020204030204" pitchFamily="34" charset="0"/>
              </a:rPr>
              <a:t>Reduction</a:t>
            </a:r>
            <a:br>
              <a:rPr lang="de-DE" sz="2400" b="1" dirty="0">
                <a:solidFill>
                  <a:schemeClr val="bg2">
                    <a:lumMod val="75000"/>
                  </a:schemeClr>
                </a:solidFill>
                <a:latin typeface="DM Sans" pitchFamily="2" charset="0"/>
                <a:cs typeface="Calibri Light" panose="020F0302020204030204" pitchFamily="34" charset="0"/>
              </a:rPr>
            </a:br>
            <a:r>
              <a:rPr lang="de-DE" sz="2400" b="1" dirty="0">
                <a:solidFill>
                  <a:schemeClr val="bg2">
                    <a:lumMod val="75000"/>
                  </a:schemeClr>
                </a:solidFill>
                <a:latin typeface="DM Sans" pitchFamily="2" charset="0"/>
                <a:cs typeface="Calibri Light" panose="020F0302020204030204" pitchFamily="34" charset="0"/>
              </a:rPr>
              <a:t>Analysis</a:t>
            </a:r>
          </a:p>
          <a:p>
            <a:pPr>
              <a:lnSpc>
                <a:spcPct val="150000"/>
              </a:lnSpc>
            </a:pPr>
            <a:r>
              <a:rPr lang="en-US" sz="1800" b="1" dirty="0">
                <a:solidFill>
                  <a:schemeClr val="bg2">
                    <a:lumMod val="75000"/>
                  </a:schemeClr>
                </a:solidFill>
                <a:latin typeface="DM Sans" pitchFamily="2" charset="0"/>
                <a:cs typeface="Calibri Light" panose="020F0302020204030204" pitchFamily="34" charset="0"/>
              </a:rPr>
              <a:t>-    PCA and UMAP </a:t>
            </a:r>
          </a:p>
          <a:p>
            <a:r>
              <a:rPr lang="en-US" sz="1800" b="1" dirty="0">
                <a:solidFill>
                  <a:schemeClr val="bg2">
                    <a:lumMod val="7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14936"/>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4. </a:t>
            </a:r>
            <a:r>
              <a:rPr lang="de-DE" sz="2400" b="1" dirty="0" err="1">
                <a:solidFill>
                  <a:schemeClr val="bg2">
                    <a:lumMod val="75000"/>
                  </a:schemeClr>
                </a:solidFill>
                <a:latin typeface="DM Sans" pitchFamily="2" charset="0"/>
                <a:cs typeface="Calibri Light" panose="020F0302020204030204" pitchFamily="34" charset="0"/>
              </a:rPr>
              <a:t>Developing</a:t>
            </a:r>
            <a:r>
              <a:rPr lang="de-DE" sz="2400" b="1" dirty="0">
                <a:solidFill>
                  <a:schemeClr val="bg2">
                    <a:lumMod val="75000"/>
                  </a:schemeClr>
                </a:solidFill>
                <a:latin typeface="DM Sans" pitchFamily="2" charset="0"/>
                <a:cs typeface="Calibri Light" panose="020F0302020204030204" pitchFamily="34" charset="0"/>
              </a:rPr>
              <a:t> a Linear Regression Model</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Real shift</a:t>
            </a:r>
          </a:p>
          <a:p>
            <a:r>
              <a:rPr lang="de-DE" sz="1800" b="1" dirty="0">
                <a:solidFill>
                  <a:schemeClr val="bg2">
                    <a:lumMod val="7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2674680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0B9736E-0B76-0D01-BFD1-A9224372EB7F}"/>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Normalization</a:t>
            </a:r>
            <a:endParaRPr lang="de-DE" sz="2400" b="1" dirty="0">
              <a:solidFill>
                <a:schemeClr val="bg1"/>
              </a:solidFill>
              <a:latin typeface="DM Sans" pitchFamily="2" charset="0"/>
              <a:cs typeface="Calibri Light" panose="020F0302020204030204" pitchFamily="34" charset="0"/>
            </a:endParaRPr>
          </a:p>
        </p:txBody>
      </p:sp>
      <p:pic>
        <p:nvPicPr>
          <p:cNvPr id="5" name="Grafik 4">
            <a:extLst>
              <a:ext uri="{FF2B5EF4-FFF2-40B4-BE49-F238E27FC236}">
                <a16:creationId xmlns:a16="http://schemas.microsoft.com/office/drawing/2014/main" id="{4ADA16F8-FA23-2826-7B5C-E75B3CB49E1D}"/>
              </a:ext>
            </a:extLst>
          </p:cNvPr>
          <p:cNvPicPr>
            <a:picLocks noChangeAspect="1"/>
          </p:cNvPicPr>
          <p:nvPr/>
        </p:nvPicPr>
        <p:blipFill>
          <a:blip r:embed="rId2"/>
          <a:stretch>
            <a:fillRect/>
          </a:stretch>
        </p:blipFill>
        <p:spPr>
          <a:xfrm>
            <a:off x="3595723" y="313896"/>
            <a:ext cx="1818697" cy="1107723"/>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756F8901-02A5-4CD7-2B30-87E36C0A4DF0}"/>
              </a:ext>
            </a:extLst>
          </p:cNvPr>
          <p:cNvPicPr>
            <a:picLocks noChangeAspect="1"/>
          </p:cNvPicPr>
          <p:nvPr/>
        </p:nvPicPr>
        <p:blipFill>
          <a:blip r:embed="rId3"/>
          <a:stretch>
            <a:fillRect/>
          </a:stretch>
        </p:blipFill>
        <p:spPr>
          <a:xfrm>
            <a:off x="5725452" y="1698601"/>
            <a:ext cx="2896583" cy="2826561"/>
          </a:xfrm>
          <a:prstGeom prst="rect">
            <a:avLst/>
          </a:prstGeom>
        </p:spPr>
      </p:pic>
      <p:pic>
        <p:nvPicPr>
          <p:cNvPr id="9" name="Grafik 8" descr="Ein Bild, das Tisch enthält.&#10;&#10;Automatisch generierte Beschreibung">
            <a:extLst>
              <a:ext uri="{FF2B5EF4-FFF2-40B4-BE49-F238E27FC236}">
                <a16:creationId xmlns:a16="http://schemas.microsoft.com/office/drawing/2014/main" id="{68BE44ED-5291-0B93-498F-189BF8299801}"/>
              </a:ext>
            </a:extLst>
          </p:cNvPr>
          <p:cNvPicPr>
            <a:picLocks noChangeAspect="1"/>
          </p:cNvPicPr>
          <p:nvPr/>
        </p:nvPicPr>
        <p:blipFill>
          <a:blip r:embed="rId4"/>
          <a:stretch>
            <a:fillRect/>
          </a:stretch>
        </p:blipFill>
        <p:spPr>
          <a:xfrm>
            <a:off x="115057" y="1797164"/>
            <a:ext cx="3279428" cy="2458703"/>
          </a:xfrm>
          <a:prstGeom prst="rect">
            <a:avLst/>
          </a:prstGeom>
        </p:spPr>
      </p:pic>
      <p:sp>
        <p:nvSpPr>
          <p:cNvPr id="11" name="Bogen 10">
            <a:extLst>
              <a:ext uri="{FF2B5EF4-FFF2-40B4-BE49-F238E27FC236}">
                <a16:creationId xmlns:a16="http://schemas.microsoft.com/office/drawing/2014/main" id="{E55567E3-DB2E-5922-5A5E-D9E86F3A8566}"/>
              </a:ext>
            </a:extLst>
          </p:cNvPr>
          <p:cNvSpPr/>
          <p:nvPr/>
        </p:nvSpPr>
        <p:spPr>
          <a:xfrm rot="16200000">
            <a:off x="2226771" y="966795"/>
            <a:ext cx="1229135" cy="1229135"/>
          </a:xfrm>
          <a:prstGeom prst="arc">
            <a:avLst>
              <a:gd name="adj1" fmla="val 16200000"/>
              <a:gd name="adj2" fmla="val 46876"/>
            </a:avLst>
          </a:prstGeom>
          <a:ln w="1270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dirty="0"/>
          </a:p>
        </p:txBody>
      </p:sp>
      <p:sp>
        <p:nvSpPr>
          <p:cNvPr id="13" name="Bogen 12">
            <a:extLst>
              <a:ext uri="{FF2B5EF4-FFF2-40B4-BE49-F238E27FC236}">
                <a16:creationId xmlns:a16="http://schemas.microsoft.com/office/drawing/2014/main" id="{EC1DB3F8-EF0B-7399-8E02-1DDE5981C6FC}"/>
              </a:ext>
            </a:extLst>
          </p:cNvPr>
          <p:cNvSpPr/>
          <p:nvPr/>
        </p:nvSpPr>
        <p:spPr>
          <a:xfrm>
            <a:off x="5468811" y="867757"/>
            <a:ext cx="1229135" cy="1229135"/>
          </a:xfrm>
          <a:prstGeom prst="arc">
            <a:avLst>
              <a:gd name="adj1" fmla="val 16200000"/>
              <a:gd name="adj2" fmla="val 46876"/>
            </a:avLst>
          </a:prstGeom>
          <a:ln w="1270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dirty="0"/>
          </a:p>
        </p:txBody>
      </p:sp>
      <p:sp>
        <p:nvSpPr>
          <p:cNvPr id="14" name="Textfeld 13">
            <a:extLst>
              <a:ext uri="{FF2B5EF4-FFF2-40B4-BE49-F238E27FC236}">
                <a16:creationId xmlns:a16="http://schemas.microsoft.com/office/drawing/2014/main" id="{EAF709C5-79B6-09C5-F124-55106FD35561}"/>
              </a:ext>
            </a:extLst>
          </p:cNvPr>
          <p:cNvSpPr txBox="1"/>
          <p:nvPr/>
        </p:nvSpPr>
        <p:spPr>
          <a:xfrm>
            <a:off x="2086954" y="887633"/>
            <a:ext cx="382448" cy="307777"/>
          </a:xfrm>
          <a:prstGeom prst="rect">
            <a:avLst/>
          </a:prstGeom>
          <a:noFill/>
        </p:spPr>
        <p:txBody>
          <a:bodyPr wrap="square" rtlCol="0">
            <a:spAutoFit/>
          </a:bodyPr>
          <a:lstStyle/>
          <a:p>
            <a:r>
              <a:rPr lang="de-DE" dirty="0"/>
              <a:t>1)</a:t>
            </a:r>
          </a:p>
        </p:txBody>
      </p:sp>
      <p:sp>
        <p:nvSpPr>
          <p:cNvPr id="15" name="Textfeld 14">
            <a:extLst>
              <a:ext uri="{FF2B5EF4-FFF2-40B4-BE49-F238E27FC236}">
                <a16:creationId xmlns:a16="http://schemas.microsoft.com/office/drawing/2014/main" id="{931ABBA7-C9FF-12C0-3061-E490B54F2CD8}"/>
              </a:ext>
            </a:extLst>
          </p:cNvPr>
          <p:cNvSpPr txBox="1"/>
          <p:nvPr/>
        </p:nvSpPr>
        <p:spPr>
          <a:xfrm>
            <a:off x="6561113" y="887632"/>
            <a:ext cx="382448" cy="307777"/>
          </a:xfrm>
          <a:prstGeom prst="rect">
            <a:avLst/>
          </a:prstGeom>
          <a:noFill/>
        </p:spPr>
        <p:txBody>
          <a:bodyPr wrap="square" rtlCol="0">
            <a:spAutoFit/>
          </a:bodyPr>
          <a:lstStyle/>
          <a:p>
            <a:r>
              <a:rPr lang="de-DE" dirty="0"/>
              <a:t>2)</a:t>
            </a:r>
          </a:p>
        </p:txBody>
      </p:sp>
    </p:spTree>
    <p:extLst>
      <p:ext uri="{BB962C8B-B14F-4D97-AF65-F5344CB8AC3E}">
        <p14:creationId xmlns:p14="http://schemas.microsoft.com/office/powerpoint/2010/main" val="3103308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EB56B0F2-8727-594E-6C0E-DC9AFC356A7A}"/>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Normalization</a:t>
            </a:r>
            <a:endParaRPr lang="de-DE" sz="2400" b="1" dirty="0">
              <a:solidFill>
                <a:schemeClr val="bg1"/>
              </a:solidFill>
              <a:latin typeface="DM Sans" pitchFamily="2" charset="0"/>
              <a:cs typeface="Calibri Light" panose="020F0302020204030204" pitchFamily="34" charset="0"/>
            </a:endParaRPr>
          </a:p>
        </p:txBody>
      </p:sp>
      <p:pic>
        <p:nvPicPr>
          <p:cNvPr id="4" name="Grafik 3" descr="Ein Bild, das Text enthält.&#10;&#10;Automatisch generierte Beschreibung">
            <a:extLst>
              <a:ext uri="{FF2B5EF4-FFF2-40B4-BE49-F238E27FC236}">
                <a16:creationId xmlns:a16="http://schemas.microsoft.com/office/drawing/2014/main" id="{F43A56F5-4A13-556E-5725-C4887417B213}"/>
              </a:ext>
            </a:extLst>
          </p:cNvPr>
          <p:cNvPicPr>
            <a:picLocks noChangeAspect="1"/>
          </p:cNvPicPr>
          <p:nvPr/>
        </p:nvPicPr>
        <p:blipFill>
          <a:blip r:embed="rId2"/>
          <a:stretch>
            <a:fillRect/>
          </a:stretch>
        </p:blipFill>
        <p:spPr>
          <a:xfrm>
            <a:off x="425851" y="1513523"/>
            <a:ext cx="3272745" cy="1931319"/>
          </a:xfrm>
          <a:prstGeom prst="rect">
            <a:avLst/>
          </a:prstGeom>
        </p:spPr>
      </p:pic>
      <p:sp>
        <p:nvSpPr>
          <p:cNvPr id="3" name="Textfeld 2">
            <a:extLst>
              <a:ext uri="{FF2B5EF4-FFF2-40B4-BE49-F238E27FC236}">
                <a16:creationId xmlns:a16="http://schemas.microsoft.com/office/drawing/2014/main" id="{84CEA86A-4052-C2CB-6206-98FB7BAA2F90}"/>
              </a:ext>
            </a:extLst>
          </p:cNvPr>
          <p:cNvSpPr txBox="1"/>
          <p:nvPr/>
        </p:nvSpPr>
        <p:spPr>
          <a:xfrm>
            <a:off x="353683" y="1017871"/>
            <a:ext cx="1769533" cy="338554"/>
          </a:xfrm>
          <a:prstGeom prst="rect">
            <a:avLst/>
          </a:prstGeom>
          <a:noFill/>
        </p:spPr>
        <p:txBody>
          <a:bodyPr wrap="square" rtlCol="0">
            <a:spAutoFit/>
          </a:bodyPr>
          <a:lstStyle/>
          <a:p>
            <a:r>
              <a:rPr lang="de-DE" sz="1600" b="1" dirty="0" err="1">
                <a:latin typeface="DM Sans" pitchFamily="2" charset="0"/>
              </a:rPr>
              <a:t>Column-wise</a:t>
            </a:r>
            <a:r>
              <a:rPr lang="de-DE" sz="1600" b="1" dirty="0">
                <a:latin typeface="DM Sans" pitchFamily="2" charset="0"/>
              </a:rPr>
              <a:t>:</a:t>
            </a:r>
          </a:p>
        </p:txBody>
      </p:sp>
      <p:sp>
        <p:nvSpPr>
          <p:cNvPr id="5" name="Textfeld 4">
            <a:extLst>
              <a:ext uri="{FF2B5EF4-FFF2-40B4-BE49-F238E27FC236}">
                <a16:creationId xmlns:a16="http://schemas.microsoft.com/office/drawing/2014/main" id="{FA33D73D-7234-0E53-B51B-B869387B8F65}"/>
              </a:ext>
            </a:extLst>
          </p:cNvPr>
          <p:cNvSpPr txBox="1"/>
          <p:nvPr/>
        </p:nvSpPr>
        <p:spPr>
          <a:xfrm>
            <a:off x="4200740" y="1017871"/>
            <a:ext cx="1769533" cy="338554"/>
          </a:xfrm>
          <a:prstGeom prst="rect">
            <a:avLst/>
          </a:prstGeom>
          <a:noFill/>
        </p:spPr>
        <p:txBody>
          <a:bodyPr wrap="square" rtlCol="0">
            <a:spAutoFit/>
          </a:bodyPr>
          <a:lstStyle/>
          <a:p>
            <a:r>
              <a:rPr lang="de-DE" sz="1600" b="1" dirty="0" err="1">
                <a:latin typeface="DM Sans" pitchFamily="2" charset="0"/>
              </a:rPr>
              <a:t>Row-wise</a:t>
            </a:r>
            <a:r>
              <a:rPr lang="de-DE" sz="1600" b="1" dirty="0">
                <a:latin typeface="DM Sans" pitchFamily="2" charset="0"/>
              </a:rPr>
              <a:t>:</a:t>
            </a:r>
          </a:p>
        </p:txBody>
      </p:sp>
      <p:pic>
        <p:nvPicPr>
          <p:cNvPr id="13" name="Grafik 12">
            <a:extLst>
              <a:ext uri="{FF2B5EF4-FFF2-40B4-BE49-F238E27FC236}">
                <a16:creationId xmlns:a16="http://schemas.microsoft.com/office/drawing/2014/main" id="{5C4C2B13-7C49-3CF0-13BB-C4242F3CC6CA}"/>
              </a:ext>
            </a:extLst>
          </p:cNvPr>
          <p:cNvPicPr>
            <a:picLocks noChangeAspect="1"/>
          </p:cNvPicPr>
          <p:nvPr/>
        </p:nvPicPr>
        <p:blipFill>
          <a:blip r:embed="rId3"/>
          <a:stretch>
            <a:fillRect/>
          </a:stretch>
        </p:blipFill>
        <p:spPr>
          <a:xfrm>
            <a:off x="4282795" y="1750165"/>
            <a:ext cx="4029718" cy="1643169"/>
          </a:xfrm>
          <a:prstGeom prst="rect">
            <a:avLst/>
          </a:prstGeom>
        </p:spPr>
      </p:pic>
      <p:sp>
        <p:nvSpPr>
          <p:cNvPr id="14" name="Textfeld 13">
            <a:extLst>
              <a:ext uri="{FF2B5EF4-FFF2-40B4-BE49-F238E27FC236}">
                <a16:creationId xmlns:a16="http://schemas.microsoft.com/office/drawing/2014/main" id="{894CC3F5-E1C3-E52E-F550-4A5360FC8C26}"/>
              </a:ext>
            </a:extLst>
          </p:cNvPr>
          <p:cNvSpPr txBox="1"/>
          <p:nvPr/>
        </p:nvSpPr>
        <p:spPr>
          <a:xfrm>
            <a:off x="8416232" y="2235205"/>
            <a:ext cx="630439" cy="261610"/>
          </a:xfrm>
          <a:prstGeom prst="rect">
            <a:avLst/>
          </a:prstGeom>
          <a:noFill/>
          <a:ln w="19050">
            <a:solidFill>
              <a:srgbClr val="E2EFDA"/>
            </a:solidFill>
          </a:ln>
        </p:spPr>
        <p:txBody>
          <a:bodyPr wrap="square" rtlCol="0">
            <a:spAutoFit/>
          </a:bodyPr>
          <a:lstStyle/>
          <a:p>
            <a:r>
              <a:rPr lang="de-DE" sz="1100" dirty="0">
                <a:latin typeface="Calibri" panose="020F0502020204030204" pitchFamily="34" charset="0"/>
                <a:cs typeface="Calibri" panose="020F0502020204030204" pitchFamily="34" charset="0"/>
              </a:rPr>
              <a:t>∑ = 100</a:t>
            </a:r>
          </a:p>
        </p:txBody>
      </p:sp>
      <p:sp>
        <p:nvSpPr>
          <p:cNvPr id="17" name="Textfeld 16">
            <a:extLst>
              <a:ext uri="{FF2B5EF4-FFF2-40B4-BE49-F238E27FC236}">
                <a16:creationId xmlns:a16="http://schemas.microsoft.com/office/drawing/2014/main" id="{F328EEFC-7541-EE06-C7D9-7AEE2D577ECF}"/>
              </a:ext>
            </a:extLst>
          </p:cNvPr>
          <p:cNvSpPr txBox="1"/>
          <p:nvPr/>
        </p:nvSpPr>
        <p:spPr>
          <a:xfrm>
            <a:off x="8416232" y="2578896"/>
            <a:ext cx="630439" cy="261610"/>
          </a:xfrm>
          <a:prstGeom prst="rect">
            <a:avLst/>
          </a:prstGeom>
          <a:noFill/>
          <a:ln w="19050">
            <a:solidFill>
              <a:srgbClr val="DDEBF7"/>
            </a:solidFill>
          </a:ln>
        </p:spPr>
        <p:txBody>
          <a:bodyPr wrap="square" rtlCol="0">
            <a:spAutoFit/>
          </a:bodyPr>
          <a:lstStyle/>
          <a:p>
            <a:r>
              <a:rPr lang="de-DE" sz="1100" dirty="0">
                <a:latin typeface="Calibri" panose="020F0502020204030204" pitchFamily="34" charset="0"/>
                <a:cs typeface="Calibri" panose="020F0502020204030204" pitchFamily="34" charset="0"/>
              </a:rPr>
              <a:t>∑ = 100</a:t>
            </a:r>
          </a:p>
        </p:txBody>
      </p:sp>
      <p:sp>
        <p:nvSpPr>
          <p:cNvPr id="18" name="Textfeld 17">
            <a:extLst>
              <a:ext uri="{FF2B5EF4-FFF2-40B4-BE49-F238E27FC236}">
                <a16:creationId xmlns:a16="http://schemas.microsoft.com/office/drawing/2014/main" id="{A5D68AF6-184F-5A6A-72C9-431073416897}"/>
              </a:ext>
            </a:extLst>
          </p:cNvPr>
          <p:cNvSpPr txBox="1"/>
          <p:nvPr/>
        </p:nvSpPr>
        <p:spPr>
          <a:xfrm>
            <a:off x="8416232" y="2916001"/>
            <a:ext cx="630439" cy="261610"/>
          </a:xfrm>
          <a:prstGeom prst="rect">
            <a:avLst/>
          </a:prstGeom>
          <a:noFill/>
          <a:ln w="19050">
            <a:solidFill>
              <a:srgbClr val="FFF2CC"/>
            </a:solidFill>
          </a:ln>
        </p:spPr>
        <p:txBody>
          <a:bodyPr wrap="square" rtlCol="0">
            <a:spAutoFit/>
          </a:bodyPr>
          <a:lstStyle/>
          <a:p>
            <a:r>
              <a:rPr lang="de-DE" sz="1100" dirty="0">
                <a:latin typeface="Calibri" panose="020F0502020204030204" pitchFamily="34" charset="0"/>
                <a:cs typeface="Calibri" panose="020F0502020204030204" pitchFamily="34" charset="0"/>
              </a:rPr>
              <a:t>∑ = 100</a:t>
            </a:r>
          </a:p>
        </p:txBody>
      </p:sp>
      <p:cxnSp>
        <p:nvCxnSpPr>
          <p:cNvPr id="19" name="Gerader Verbinder 18">
            <a:extLst>
              <a:ext uri="{FF2B5EF4-FFF2-40B4-BE49-F238E27FC236}">
                <a16:creationId xmlns:a16="http://schemas.microsoft.com/office/drawing/2014/main" id="{6194F616-68AE-4817-DEDD-130796F2BCD3}"/>
              </a:ext>
            </a:extLst>
          </p:cNvPr>
          <p:cNvCxnSpPr/>
          <p:nvPr/>
        </p:nvCxnSpPr>
        <p:spPr>
          <a:xfrm>
            <a:off x="4042122" y="802416"/>
            <a:ext cx="0" cy="32499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908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7129078-98D4-6F19-8E5B-154E531BF5DB}"/>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Reproducibility</a:t>
            </a:r>
            <a:endParaRPr lang="de-DE" sz="2400" b="1" dirty="0">
              <a:solidFill>
                <a:schemeClr val="bg1"/>
              </a:solidFill>
              <a:latin typeface="DM Sans" pitchFamily="2" charset="0"/>
              <a:cs typeface="Calibri Light" panose="020F0302020204030204" pitchFamily="34" charset="0"/>
            </a:endParaRPr>
          </a:p>
        </p:txBody>
      </p:sp>
      <p:pic>
        <p:nvPicPr>
          <p:cNvPr id="5" name="Grafik 4">
            <a:extLst>
              <a:ext uri="{FF2B5EF4-FFF2-40B4-BE49-F238E27FC236}">
                <a16:creationId xmlns:a16="http://schemas.microsoft.com/office/drawing/2014/main" id="{5B39BADB-0F55-4080-5E18-D7FEFEB22781}"/>
              </a:ext>
            </a:extLst>
          </p:cNvPr>
          <p:cNvPicPr>
            <a:picLocks noChangeAspect="1"/>
          </p:cNvPicPr>
          <p:nvPr/>
        </p:nvPicPr>
        <p:blipFill>
          <a:blip r:embed="rId3"/>
          <a:stretch>
            <a:fillRect/>
          </a:stretch>
        </p:blipFill>
        <p:spPr>
          <a:xfrm>
            <a:off x="310610" y="1396325"/>
            <a:ext cx="4059895" cy="2506405"/>
          </a:xfrm>
          <a:prstGeom prst="rect">
            <a:avLst/>
          </a:prstGeom>
        </p:spPr>
      </p:pic>
      <p:pic>
        <p:nvPicPr>
          <p:cNvPr id="8" name="Grafik 7">
            <a:extLst>
              <a:ext uri="{FF2B5EF4-FFF2-40B4-BE49-F238E27FC236}">
                <a16:creationId xmlns:a16="http://schemas.microsoft.com/office/drawing/2014/main" id="{6D917807-BA50-7651-0095-F54FF9BE9157}"/>
              </a:ext>
            </a:extLst>
          </p:cNvPr>
          <p:cNvPicPr>
            <a:picLocks noChangeAspect="1"/>
          </p:cNvPicPr>
          <p:nvPr/>
        </p:nvPicPr>
        <p:blipFill>
          <a:blip r:embed="rId4"/>
          <a:stretch>
            <a:fillRect/>
          </a:stretch>
        </p:blipFill>
        <p:spPr>
          <a:xfrm>
            <a:off x="4895850" y="1319861"/>
            <a:ext cx="3730569" cy="2304958"/>
          </a:xfrm>
          <a:prstGeom prst="rect">
            <a:avLst/>
          </a:prstGeom>
        </p:spPr>
      </p:pic>
      <p:sp>
        <p:nvSpPr>
          <p:cNvPr id="7" name="Textfeld 6">
            <a:extLst>
              <a:ext uri="{FF2B5EF4-FFF2-40B4-BE49-F238E27FC236}">
                <a16:creationId xmlns:a16="http://schemas.microsoft.com/office/drawing/2014/main" id="{8F87CE1F-38A2-D713-A4C7-3418FCAE700C}"/>
              </a:ext>
            </a:extLst>
          </p:cNvPr>
          <p:cNvSpPr txBox="1"/>
          <p:nvPr/>
        </p:nvSpPr>
        <p:spPr>
          <a:xfrm>
            <a:off x="2936078" y="4273729"/>
            <a:ext cx="3919544" cy="338554"/>
          </a:xfrm>
          <a:prstGeom prst="rect">
            <a:avLst/>
          </a:prstGeom>
          <a:noFill/>
        </p:spPr>
        <p:txBody>
          <a:bodyPr wrap="square">
            <a:spAutoFit/>
          </a:bodyPr>
          <a:lstStyle/>
          <a:p>
            <a:r>
              <a:rPr lang="de-DE" sz="1600" b="1" dirty="0">
                <a:solidFill>
                  <a:schemeClr val="bg1"/>
                </a:solidFill>
                <a:latin typeface="DM Sans" pitchFamily="2" charset="0"/>
                <a:cs typeface="Calibri Light" panose="020F0302020204030204" pitchFamily="34" charset="0"/>
              </a:rPr>
              <a:t>→ </a:t>
            </a:r>
            <a:r>
              <a:rPr lang="de-DE" sz="1600" b="1" dirty="0" err="1">
                <a:solidFill>
                  <a:schemeClr val="bg1"/>
                </a:solidFill>
                <a:latin typeface="DM Sans" pitchFamily="2" charset="0"/>
                <a:cs typeface="Calibri Light" panose="020F0302020204030204" pitchFamily="34" charset="0"/>
              </a:rPr>
              <a:t>removal</a:t>
            </a:r>
            <a:r>
              <a:rPr lang="de-DE" sz="1600" b="1" dirty="0">
                <a:solidFill>
                  <a:schemeClr val="bg1"/>
                </a:solidFill>
                <a:latin typeface="DM Sans" pitchFamily="2" charset="0"/>
                <a:cs typeface="Calibri Light" panose="020F0302020204030204" pitchFamily="34" charset="0"/>
              </a:rPr>
              <a:t> </a:t>
            </a:r>
            <a:r>
              <a:rPr lang="de-DE" sz="1600" b="1" dirty="0" err="1">
                <a:solidFill>
                  <a:schemeClr val="bg1"/>
                </a:solidFill>
                <a:latin typeface="DM Sans" pitchFamily="2" charset="0"/>
                <a:cs typeface="Calibri Light" panose="020F0302020204030204" pitchFamily="34" charset="0"/>
              </a:rPr>
              <a:t>of</a:t>
            </a:r>
            <a:r>
              <a:rPr lang="de-DE" sz="1600" b="1" dirty="0">
                <a:solidFill>
                  <a:schemeClr val="bg1"/>
                </a:solidFill>
                <a:latin typeface="DM Sans" pitchFamily="2" charset="0"/>
                <a:cs typeface="Calibri Light" panose="020F0302020204030204" pitchFamily="34" charset="0"/>
              </a:rPr>
              <a:t> 25 </a:t>
            </a:r>
            <a:r>
              <a:rPr lang="de-DE" sz="1600" b="1" dirty="0" err="1">
                <a:solidFill>
                  <a:schemeClr val="bg1"/>
                </a:solidFill>
                <a:latin typeface="DM Sans" pitchFamily="2" charset="0"/>
                <a:cs typeface="Calibri Light" panose="020F0302020204030204" pitchFamily="34" charset="0"/>
              </a:rPr>
              <a:t>proteins</a:t>
            </a:r>
            <a:endParaRPr lang="de-DE" sz="1600" b="1" dirty="0">
              <a:solidFill>
                <a:schemeClr val="bg1"/>
              </a:solidFill>
              <a:latin typeface="DM Sans" pitchFamily="2" charset="0"/>
              <a:cs typeface="Calibri Light" panose="020F0302020204030204" pitchFamily="34" charset="0"/>
            </a:endParaRPr>
          </a:p>
        </p:txBody>
      </p:sp>
    </p:spTree>
    <p:extLst>
      <p:ext uri="{BB962C8B-B14F-4D97-AF65-F5344CB8AC3E}">
        <p14:creationId xmlns:p14="http://schemas.microsoft.com/office/powerpoint/2010/main" val="2743507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169825"/>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1. </a:t>
            </a:r>
            <a:r>
              <a:rPr lang="de-DE" sz="2400" b="1" dirty="0" err="1">
                <a:solidFill>
                  <a:schemeClr val="bg2">
                    <a:lumMod val="75000"/>
                  </a:schemeClr>
                </a:solidFill>
                <a:latin typeface="DM Sans" pitchFamily="2" charset="0"/>
                <a:cs typeface="Calibri Light" panose="020F0302020204030204" pitchFamily="34" charset="0"/>
              </a:rPr>
              <a:t>Preliminary</a:t>
            </a:r>
            <a:r>
              <a:rPr lang="de-DE" sz="2400" b="1" dirty="0">
                <a:solidFill>
                  <a:schemeClr val="bg2">
                    <a:lumMod val="75000"/>
                  </a:schemeClr>
                </a:solidFill>
                <a:latin typeface="DM Sans" pitchFamily="2" charset="0"/>
                <a:cs typeface="Calibri Light" panose="020F0302020204030204" pitchFamily="34" charset="0"/>
              </a:rPr>
              <a:t> </a:t>
            </a:r>
            <a:r>
              <a:rPr lang="de-DE" sz="2400" b="1" dirty="0" err="1">
                <a:solidFill>
                  <a:schemeClr val="bg2">
                    <a:lumMod val="75000"/>
                  </a:schemeClr>
                </a:solidFill>
                <a:latin typeface="DM Sans" pitchFamily="2" charset="0"/>
                <a:cs typeface="Calibri Light" panose="020F0302020204030204" pitchFamily="34" charset="0"/>
              </a:rPr>
              <a:t>Steps</a:t>
            </a:r>
            <a:endParaRPr lang="de-DE" sz="2400" b="1" dirty="0">
              <a:solidFill>
                <a:schemeClr val="bg2">
                  <a:lumMod val="75000"/>
                </a:schemeClr>
              </a:solidFill>
              <a:latin typeface="DM Sans" pitchFamily="2" charset="0"/>
              <a:cs typeface="Calibri Light" panose="020F0302020204030204" pitchFamily="34" charset="0"/>
            </a:endParaRP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Data </a:t>
            </a:r>
            <a:r>
              <a:rPr lang="de-DE" sz="1800" b="1" dirty="0" err="1">
                <a:solidFill>
                  <a:schemeClr val="bg2">
                    <a:lumMod val="75000"/>
                  </a:schemeClr>
                </a:solidFill>
                <a:latin typeface="DM Sans" pitchFamily="2" charset="0"/>
                <a:cs typeface="Calibri Light" panose="020F0302020204030204" pitchFamily="34" charset="0"/>
              </a:rPr>
              <a:t>cleaning</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Normalization</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Reproducibility</a:t>
            </a:r>
            <a:endParaRPr lang="de-DE" sz="18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523494"/>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2. </a:t>
            </a:r>
            <a:r>
              <a:rPr lang="de-DE" sz="2400" b="1" dirty="0" err="1">
                <a:solidFill>
                  <a:schemeClr val="bg1"/>
                </a:solidFill>
                <a:latin typeface="DM Sans" pitchFamily="2" charset="0"/>
                <a:cs typeface="Calibri Light" panose="020F0302020204030204" pitchFamily="34" charset="0"/>
              </a:rPr>
              <a:t>Identification</a:t>
            </a:r>
            <a:r>
              <a:rPr lang="de-DE" sz="2400" b="1" dirty="0">
                <a:solidFill>
                  <a:schemeClr val="bg1"/>
                </a:solidFill>
                <a:latin typeface="DM Sans" pitchFamily="2" charset="0"/>
                <a:cs typeface="Calibri Light" panose="020F0302020204030204" pitchFamily="34" charset="0"/>
              </a:rPr>
              <a:t> of RNA-</a:t>
            </a:r>
            <a:r>
              <a:rPr lang="de-DE" sz="2400" b="1" dirty="0" err="1">
                <a:solidFill>
                  <a:schemeClr val="bg1"/>
                </a:solidFill>
                <a:latin typeface="DM Sans" pitchFamily="2" charset="0"/>
                <a:cs typeface="Calibri Light" panose="020F0302020204030204" pitchFamily="34" charset="0"/>
              </a:rPr>
              <a:t>dependent</a:t>
            </a:r>
            <a:r>
              <a:rPr lang="de-DE" sz="2400" b="1" dirty="0">
                <a:solidFill>
                  <a:schemeClr val="bg1"/>
                </a:solidFill>
                <a:latin typeface="DM Sans" pitchFamily="2" charset="0"/>
                <a:cs typeface="Calibri Light" panose="020F0302020204030204" pitchFamily="34" charset="0"/>
              </a:rPr>
              <a:t> Proteins</a:t>
            </a:r>
          </a:p>
          <a:p>
            <a:pPr>
              <a:lnSpc>
                <a:spcPct val="150000"/>
              </a:lnSpc>
            </a:pPr>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Defining</a:t>
            </a:r>
            <a:r>
              <a:rPr lang="de-DE" sz="1800" b="1" dirty="0">
                <a:solidFill>
                  <a:schemeClr val="bg1"/>
                </a:solidFill>
                <a:latin typeface="DM Sans" pitchFamily="2" charset="0"/>
                <a:cs typeface="Calibri Light" panose="020F0302020204030204" pitchFamily="34" charset="0"/>
              </a:rPr>
              <a:t> selection </a:t>
            </a:r>
            <a:r>
              <a:rPr lang="de-DE" sz="1800" b="1" dirty="0" err="1">
                <a:solidFill>
                  <a:schemeClr val="bg1"/>
                </a:solidFill>
                <a:latin typeface="DM Sans" pitchFamily="2" charset="0"/>
                <a:cs typeface="Calibri Light" panose="020F0302020204030204" pitchFamily="34" charset="0"/>
              </a:rPr>
              <a:t>criteria</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Applying</a:t>
            </a:r>
            <a:r>
              <a:rPr lang="de-DE" sz="1800" b="1" dirty="0">
                <a:solidFill>
                  <a:schemeClr val="bg1"/>
                </a:solidFill>
                <a:latin typeface="DM Sans" pitchFamily="2" charset="0"/>
                <a:cs typeface="Calibri Light" panose="020F0302020204030204" pitchFamily="34" charset="0"/>
              </a:rPr>
              <a:t> selection </a:t>
            </a:r>
            <a:r>
              <a:rPr lang="de-DE" sz="1800" b="1" dirty="0" err="1">
                <a:solidFill>
                  <a:schemeClr val="bg1"/>
                </a:solidFill>
                <a:latin typeface="DM Sans" pitchFamily="2" charset="0"/>
                <a:cs typeface="Calibri Light" panose="020F0302020204030204" pitchFamily="34" charset="0"/>
              </a:rPr>
              <a:t>criteria</a:t>
            </a:r>
            <a:endParaRPr lang="de-DE" sz="1800" b="1" dirty="0">
              <a:solidFill>
                <a:schemeClr val="bg1"/>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523494"/>
          </a:xfrm>
          <a:prstGeom prst="rect">
            <a:avLst/>
          </a:prstGeom>
          <a:noFill/>
        </p:spPr>
        <p:txBody>
          <a:bodyPr wrap="square">
            <a:spAutoFit/>
          </a:bodyPr>
          <a:lstStyle/>
          <a:p>
            <a:pPr>
              <a:tabLst>
                <a:tab pos="355600" algn="l"/>
              </a:tabLst>
            </a:pPr>
            <a:r>
              <a:rPr lang="de-DE" sz="2400" b="1" dirty="0">
                <a:solidFill>
                  <a:schemeClr val="bg2">
                    <a:lumMod val="75000"/>
                  </a:schemeClr>
                </a:solidFill>
                <a:latin typeface="DM Sans" pitchFamily="2" charset="0"/>
                <a:cs typeface="Calibri Light" panose="020F0302020204030204" pitchFamily="34" charset="0"/>
              </a:rPr>
              <a:t>3. Dimension </a:t>
            </a:r>
            <a:r>
              <a:rPr lang="de-DE" sz="2400" b="1" dirty="0" err="1">
                <a:solidFill>
                  <a:schemeClr val="bg2">
                    <a:lumMod val="75000"/>
                  </a:schemeClr>
                </a:solidFill>
                <a:latin typeface="DM Sans" pitchFamily="2" charset="0"/>
                <a:cs typeface="Calibri Light" panose="020F0302020204030204" pitchFamily="34" charset="0"/>
              </a:rPr>
              <a:t>Reduction</a:t>
            </a:r>
            <a:br>
              <a:rPr lang="de-DE" sz="2400" b="1" dirty="0">
                <a:solidFill>
                  <a:schemeClr val="bg2">
                    <a:lumMod val="75000"/>
                  </a:schemeClr>
                </a:solidFill>
                <a:latin typeface="DM Sans" pitchFamily="2" charset="0"/>
                <a:cs typeface="Calibri Light" panose="020F0302020204030204" pitchFamily="34" charset="0"/>
              </a:rPr>
            </a:br>
            <a:r>
              <a:rPr lang="de-DE" sz="2400" b="1" dirty="0">
                <a:solidFill>
                  <a:schemeClr val="bg2">
                    <a:lumMod val="75000"/>
                  </a:schemeClr>
                </a:solidFill>
                <a:latin typeface="DM Sans" pitchFamily="2" charset="0"/>
                <a:cs typeface="Calibri Light" panose="020F0302020204030204" pitchFamily="34" charset="0"/>
              </a:rPr>
              <a:t>Analysis</a:t>
            </a:r>
          </a:p>
          <a:p>
            <a:pPr>
              <a:lnSpc>
                <a:spcPct val="150000"/>
              </a:lnSpc>
            </a:pPr>
            <a:r>
              <a:rPr lang="en-US" sz="1800" b="1" dirty="0">
                <a:solidFill>
                  <a:schemeClr val="bg2">
                    <a:lumMod val="75000"/>
                  </a:schemeClr>
                </a:solidFill>
                <a:latin typeface="DM Sans" pitchFamily="2" charset="0"/>
                <a:cs typeface="Calibri Light" panose="020F0302020204030204" pitchFamily="34" charset="0"/>
              </a:rPr>
              <a:t>-    PCA and UMAP </a:t>
            </a:r>
          </a:p>
          <a:p>
            <a:r>
              <a:rPr lang="en-US" sz="1800" b="1" dirty="0">
                <a:solidFill>
                  <a:schemeClr val="bg2">
                    <a:lumMod val="7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14936"/>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4. </a:t>
            </a:r>
            <a:r>
              <a:rPr lang="de-DE" sz="2400" b="1" dirty="0" err="1">
                <a:solidFill>
                  <a:schemeClr val="bg2">
                    <a:lumMod val="75000"/>
                  </a:schemeClr>
                </a:solidFill>
                <a:latin typeface="DM Sans" pitchFamily="2" charset="0"/>
                <a:cs typeface="Calibri Light" panose="020F0302020204030204" pitchFamily="34" charset="0"/>
              </a:rPr>
              <a:t>Developing</a:t>
            </a:r>
            <a:r>
              <a:rPr lang="de-DE" sz="2400" b="1" dirty="0">
                <a:solidFill>
                  <a:schemeClr val="bg2">
                    <a:lumMod val="75000"/>
                  </a:schemeClr>
                </a:solidFill>
                <a:latin typeface="DM Sans" pitchFamily="2" charset="0"/>
                <a:cs typeface="Calibri Light" panose="020F0302020204030204" pitchFamily="34" charset="0"/>
              </a:rPr>
              <a:t> a Linear Regression Model</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Real shift</a:t>
            </a:r>
          </a:p>
          <a:p>
            <a:r>
              <a:rPr lang="de-DE" sz="1800" b="1" dirty="0">
                <a:solidFill>
                  <a:schemeClr val="bg2">
                    <a:lumMod val="7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2183242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8C52D0F-9D3E-CEA5-78B4-6BEF24D1C04E}"/>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Defining</a:t>
            </a:r>
            <a:r>
              <a:rPr lang="de-DE" sz="2400" b="1" dirty="0">
                <a:solidFill>
                  <a:schemeClr val="bg1"/>
                </a:solidFill>
                <a:latin typeface="DM Sans" pitchFamily="2" charset="0"/>
                <a:cs typeface="Calibri Light" panose="020F0302020204030204" pitchFamily="34" charset="0"/>
              </a:rPr>
              <a:t> Selection </a:t>
            </a:r>
            <a:r>
              <a:rPr lang="de-DE" sz="2400" b="1" dirty="0" err="1">
                <a:solidFill>
                  <a:schemeClr val="bg1"/>
                </a:solidFill>
                <a:latin typeface="DM Sans" pitchFamily="2" charset="0"/>
                <a:cs typeface="Calibri Light" panose="020F0302020204030204" pitchFamily="34" charset="0"/>
              </a:rPr>
              <a:t>Criteria</a:t>
            </a: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B010C03-326D-10AB-2721-6DFDBEF3B9B2}"/>
              </a:ext>
            </a:extLst>
          </p:cNvPr>
          <p:cNvSpPr txBox="1"/>
          <p:nvPr/>
        </p:nvSpPr>
        <p:spPr>
          <a:xfrm>
            <a:off x="353682" y="1074806"/>
            <a:ext cx="8004559" cy="1015663"/>
          </a:xfrm>
          <a:prstGeom prst="rect">
            <a:avLst/>
          </a:prstGeom>
          <a:noFill/>
        </p:spPr>
        <p:txBody>
          <a:bodyPr wrap="square" rtlCol="0">
            <a:spAutoFit/>
          </a:bodyPr>
          <a:lstStyle/>
          <a:p>
            <a:pPr>
              <a:lnSpc>
                <a:spcPct val="200000"/>
              </a:lnSpc>
              <a:tabLst>
                <a:tab pos="357188" algn="l"/>
              </a:tabLst>
            </a:pPr>
            <a:r>
              <a:rPr lang="en-US" sz="1600" b="1" dirty="0">
                <a:solidFill>
                  <a:schemeClr val="bg1"/>
                </a:solidFill>
                <a:latin typeface="DM Sans" pitchFamily="2" charset="0"/>
                <a:cs typeface="Calibri Light" panose="020F0302020204030204" pitchFamily="34" charset="0"/>
              </a:rPr>
              <a:t>1. 	Selection Criterion:</a:t>
            </a:r>
            <a:endParaRPr lang="en-US" sz="1600" b="1" baseline="30000" dirty="0">
              <a:solidFill>
                <a:schemeClr val="bg1"/>
              </a:solidFill>
              <a:latin typeface="DM Sans" pitchFamily="2" charset="0"/>
              <a:cs typeface="Calibri Light" panose="020F0302020204030204" pitchFamily="34" charset="0"/>
            </a:endParaRPr>
          </a:p>
          <a:p>
            <a:pPr algn="just">
              <a:tabLst>
                <a:tab pos="357188" algn="l"/>
              </a:tabLst>
            </a:pPr>
            <a:r>
              <a:rPr lang="en-US" dirty="0">
                <a:latin typeface="DM Sans" pitchFamily="2" charset="0"/>
              </a:rPr>
              <a:t>	The position of the global protein amount maximum across all 25 fractions shows an</a:t>
            </a:r>
            <a:br>
              <a:rPr lang="en-US" dirty="0">
                <a:latin typeface="DM Sans" pitchFamily="2" charset="0"/>
              </a:rPr>
            </a:br>
            <a:r>
              <a:rPr lang="en-US" dirty="0">
                <a:latin typeface="DM Sans" pitchFamily="2" charset="0"/>
              </a:rPr>
              <a:t>	absolute shift between control and RNase greater than one fraction.</a:t>
            </a:r>
            <a:endParaRPr lang="en-US" sz="1100" dirty="0">
              <a:solidFill>
                <a:schemeClr val="bg1"/>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E0EE7313-FA70-419A-59C4-88F9DE0BEB36}"/>
              </a:ext>
            </a:extLst>
          </p:cNvPr>
          <p:cNvSpPr txBox="1"/>
          <p:nvPr/>
        </p:nvSpPr>
        <p:spPr>
          <a:xfrm>
            <a:off x="353682" y="3053030"/>
            <a:ext cx="8004559" cy="1015663"/>
          </a:xfrm>
          <a:prstGeom prst="rect">
            <a:avLst/>
          </a:prstGeom>
          <a:noFill/>
        </p:spPr>
        <p:txBody>
          <a:bodyPr wrap="square" rtlCol="0">
            <a:spAutoFit/>
          </a:bodyPr>
          <a:lstStyle/>
          <a:p>
            <a:pPr>
              <a:lnSpc>
                <a:spcPct val="200000"/>
              </a:lnSpc>
              <a:tabLst>
                <a:tab pos="357188" algn="l"/>
              </a:tabLst>
            </a:pPr>
            <a:r>
              <a:rPr lang="en-US" sz="1600" b="1" dirty="0">
                <a:solidFill>
                  <a:schemeClr val="bg1"/>
                </a:solidFill>
                <a:latin typeface="DM Sans" pitchFamily="2" charset="0"/>
                <a:cs typeface="Calibri Light" panose="020F0302020204030204" pitchFamily="34" charset="0"/>
              </a:rPr>
              <a:t>2. 	Selection Criterion:</a:t>
            </a:r>
          </a:p>
          <a:p>
            <a:pPr algn="just">
              <a:tabLst>
                <a:tab pos="357188" algn="l"/>
              </a:tabLst>
            </a:pPr>
            <a:r>
              <a:rPr lang="en-US" dirty="0">
                <a:latin typeface="DM Sans" pitchFamily="2" charset="0"/>
              </a:rPr>
              <a:t>	A significant difference in protein amount at the position of the global maximum in</a:t>
            </a:r>
            <a:br>
              <a:rPr lang="en-US" dirty="0">
                <a:latin typeface="DM Sans" pitchFamily="2" charset="0"/>
              </a:rPr>
            </a:br>
            <a:r>
              <a:rPr lang="en-US" dirty="0">
                <a:latin typeface="DM Sans" pitchFamily="2" charset="0"/>
              </a:rPr>
              <a:t>	control and the respective fraction in RNase.</a:t>
            </a:r>
            <a:endParaRPr lang="en-US" sz="1100" dirty="0">
              <a:solidFill>
                <a:schemeClr val="bg1"/>
              </a:solidFill>
              <a:latin typeface="DM Sans" pitchFamily="2" charset="0"/>
              <a:cs typeface="Calibri Light" panose="020F0302020204030204" pitchFamily="34" charset="0"/>
            </a:endParaRPr>
          </a:p>
        </p:txBody>
      </p:sp>
      <p:sp>
        <p:nvSpPr>
          <p:cNvPr id="5" name="Textfeld 4">
            <a:extLst>
              <a:ext uri="{FF2B5EF4-FFF2-40B4-BE49-F238E27FC236}">
                <a16:creationId xmlns:a16="http://schemas.microsoft.com/office/drawing/2014/main" id="{417A2755-B217-267C-9000-07E4CED27D26}"/>
              </a:ext>
            </a:extLst>
          </p:cNvPr>
          <p:cNvSpPr txBox="1"/>
          <p:nvPr/>
        </p:nvSpPr>
        <p:spPr>
          <a:xfrm>
            <a:off x="4324832" y="2571750"/>
            <a:ext cx="859417" cy="307777"/>
          </a:xfrm>
          <a:prstGeom prst="rect">
            <a:avLst/>
          </a:prstGeom>
          <a:noFill/>
        </p:spPr>
        <p:txBody>
          <a:bodyPr wrap="square" rtlCol="0">
            <a:spAutoFit/>
          </a:bodyPr>
          <a:lstStyle/>
          <a:p>
            <a:r>
              <a:rPr lang="de-DE" b="1" i="1" dirty="0">
                <a:latin typeface="DM Sans" pitchFamily="2" charset="0"/>
              </a:rPr>
              <a:t>and</a:t>
            </a:r>
          </a:p>
        </p:txBody>
      </p:sp>
    </p:spTree>
    <p:extLst>
      <p:ext uri="{BB962C8B-B14F-4D97-AF65-F5344CB8AC3E}">
        <p14:creationId xmlns:p14="http://schemas.microsoft.com/office/powerpoint/2010/main" val="751628892"/>
      </p:ext>
    </p:extLst>
  </p:cSld>
  <p:clrMapOvr>
    <a:masterClrMapping/>
  </p:clrMapOvr>
</p:sld>
</file>

<file path=ppt/theme/theme1.xml><?xml version="1.0" encoding="utf-8"?>
<a:theme xmlns:a="http://schemas.openxmlformats.org/drawingml/2006/main" name="Bathroom Remodel Project Proposal by Slidesgo">
  <a:themeElements>
    <a:clrScheme name="Simple Light">
      <a:dk1>
        <a:srgbClr val="D9D9D9"/>
      </a:dk1>
      <a:lt1>
        <a:srgbClr val="0A0A0A"/>
      </a:lt1>
      <a:dk2>
        <a:srgbClr val="FFFFFF"/>
      </a:dk2>
      <a:lt2>
        <a:srgbClr val="858484"/>
      </a:lt2>
      <a:accent1>
        <a:srgbClr val="B6B5B5"/>
      </a:accent1>
      <a:accent2>
        <a:srgbClr val="FFFFFF"/>
      </a:accent2>
      <a:accent3>
        <a:srgbClr val="FFFFFF"/>
      </a:accent3>
      <a:accent4>
        <a:srgbClr val="FFFFFF"/>
      </a:accent4>
      <a:accent5>
        <a:srgbClr val="FFFFFF"/>
      </a:accent5>
      <a:accent6>
        <a:srgbClr val="FFFFFF"/>
      </a:accent6>
      <a:hlink>
        <a:srgbClr val="0A0A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1749</Words>
  <Application>Microsoft Office PowerPoint</Application>
  <PresentationFormat>Bildschirmpräsentation (16:9)</PresentationFormat>
  <Paragraphs>166</Paragraphs>
  <Slides>19</Slides>
  <Notes>10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19</vt:i4>
      </vt:variant>
    </vt:vector>
  </HeadingPairs>
  <TitlesOfParts>
    <vt:vector size="24" baseType="lpstr">
      <vt:lpstr>Calibri</vt:lpstr>
      <vt:lpstr>DM Sans</vt:lpstr>
      <vt:lpstr>Arial</vt:lpstr>
      <vt:lpstr>DM Serif Display</vt:lpstr>
      <vt:lpstr>Bathroom Remodel Project Proposal by Slidesgo</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Lennart Müller</dc:creator>
  <cp:lastModifiedBy>Sebastian Rickert</cp:lastModifiedBy>
  <cp:revision>52</cp:revision>
  <dcterms:modified xsi:type="dcterms:W3CDTF">2022-07-17T18:13:17Z</dcterms:modified>
</cp:coreProperties>
</file>